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arzyna Mąkólska" initials="KM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  <a:srgbClr val="F9F9F9"/>
    <a:srgbClr val="CCFFCC"/>
    <a:srgbClr val="EAEAEA"/>
    <a:srgbClr val="E2EFDA"/>
    <a:srgbClr val="248C24"/>
    <a:srgbClr val="1F7B1F"/>
    <a:srgbClr val="6EFF0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 z motywem 2 — Ak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6" autoAdjust="0"/>
    <p:restoredTop sz="94660" autoAdjust="0"/>
  </p:normalViewPr>
  <p:slideViewPr>
    <p:cSldViewPr snapToGrid="0">
      <p:cViewPr>
        <p:scale>
          <a:sx n="83" d="100"/>
          <a:sy n="83" d="100"/>
        </p:scale>
        <p:origin x="-414" y="-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70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0000"/>
              </a:solidFill>
              <a:ln w="28575">
                <a:solidFill>
                  <a:srgbClr val="FFFFFF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Arkusz2!$C$3:$C$11</c:f>
              <c:numCache>
                <c:formatCode>0.00%</c:formatCode>
                <c:ptCount val="9"/>
                <c:pt idx="0">
                  <c:v>0.31900000000000001</c:v>
                </c:pt>
                <c:pt idx="1">
                  <c:v>3.3000000000000002E-2</c:v>
                </c:pt>
                <c:pt idx="2">
                  <c:v>0.39700000000000002</c:v>
                </c:pt>
                <c:pt idx="3">
                  <c:v>0.26900000000000002</c:v>
                </c:pt>
                <c:pt idx="4">
                  <c:v>0.20799999999999999</c:v>
                </c:pt>
                <c:pt idx="5">
                  <c:v>3.5000000000000003E-2</c:v>
                </c:pt>
                <c:pt idx="6">
                  <c:v>0.48599999999999999</c:v>
                </c:pt>
                <c:pt idx="7">
                  <c:v>0.50900000000000001</c:v>
                </c:pt>
                <c:pt idx="8" formatCode="0%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Arkusz2!$D$3:$D$11</c:f>
              <c:numCache>
                <c:formatCode>0.00%</c:formatCode>
                <c:ptCount val="9"/>
                <c:pt idx="0">
                  <c:v>0.54</c:v>
                </c:pt>
                <c:pt idx="1">
                  <c:v>0.14000000000000001</c:v>
                </c:pt>
                <c:pt idx="2">
                  <c:v>8.6999999999999994E-2</c:v>
                </c:pt>
                <c:pt idx="3">
                  <c:v>0.69199999999999995</c:v>
                </c:pt>
                <c:pt idx="4">
                  <c:v>0.28000000000000003</c:v>
                </c:pt>
                <c:pt idx="5">
                  <c:v>0.75600000000000001</c:v>
                </c:pt>
                <c:pt idx="6">
                  <c:v>0.35599999999999998</c:v>
                </c:pt>
                <c:pt idx="7">
                  <c:v>6.7000000000000004E-2</c:v>
                </c:pt>
                <c:pt idx="8" formatCode="0%">
                  <c:v>0.71</c:v>
                </c:pt>
              </c:numCache>
            </c:numRef>
          </c:val>
        </c:ser>
        <c:ser>
          <c:idx val="2"/>
          <c:order val="2"/>
          <c:tx>
            <c:strRef>
              <c:f>Arkusz2!$E$2</c:f>
              <c:strCache>
                <c:ptCount val="1"/>
                <c:pt idx="0">
                  <c:v>A/H1N1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Arkusz2!$E$3:$E$11</c:f>
              <c:numCache>
                <c:formatCode>0.00%</c:formatCode>
                <c:ptCount val="9"/>
                <c:pt idx="0">
                  <c:v>2.7E-2</c:v>
                </c:pt>
                <c:pt idx="1">
                  <c:v>0.82699999999999996</c:v>
                </c:pt>
                <c:pt idx="2">
                  <c:v>0.51600000000000001</c:v>
                </c:pt>
                <c:pt idx="3">
                  <c:v>0</c:v>
                </c:pt>
                <c:pt idx="4">
                  <c:v>0.47099999999999997</c:v>
                </c:pt>
                <c:pt idx="5">
                  <c:v>0.105</c:v>
                </c:pt>
                <c:pt idx="6">
                  <c:v>8.1000000000000003E-2</c:v>
                </c:pt>
                <c:pt idx="7">
                  <c:v>0.42199999999999999</c:v>
                </c:pt>
                <c:pt idx="8" formatCode="0%">
                  <c:v>0</c:v>
                </c:pt>
              </c:numCache>
            </c:numRef>
          </c:val>
        </c:ser>
        <c:ser>
          <c:idx val="3"/>
          <c:order val="3"/>
          <c:tx>
            <c:strRef>
              <c:f>Arkusz2!$F$2</c:f>
              <c:strCache>
                <c:ptCount val="1"/>
                <c:pt idx="0">
                  <c:v>A/H3N2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Arkusz2!$B$3:$B$11</c:f>
              <c:strCache>
                <c:ptCount val="9"/>
                <c:pt idx="0">
                  <c:v>2008/2009</c:v>
                </c:pt>
                <c:pt idx="1">
                  <c:v>2009/2010</c:v>
                </c:pt>
                <c:pt idx="2">
                  <c:v>2010/2011</c:v>
                </c:pt>
                <c:pt idx="3">
                  <c:v>2011/2012</c:v>
                </c:pt>
                <c:pt idx="4">
                  <c:v>2012/2013</c:v>
                </c:pt>
                <c:pt idx="5">
                  <c:v>2013/2014</c:v>
                </c:pt>
                <c:pt idx="6">
                  <c:v>2014/2015</c:v>
                </c:pt>
                <c:pt idx="7">
                  <c:v>2015/2016</c:v>
                </c:pt>
                <c:pt idx="8">
                  <c:v>2016/2017</c:v>
                </c:pt>
              </c:strCache>
            </c:strRef>
          </c:cat>
          <c:val>
            <c:numRef>
              <c:f>Arkusz2!$F$3:$F$11</c:f>
              <c:numCache>
                <c:formatCode>0.00%</c:formatCode>
                <c:ptCount val="9"/>
                <c:pt idx="0">
                  <c:v>0.115</c:v>
                </c:pt>
                <c:pt idx="1">
                  <c:v>0</c:v>
                </c:pt>
                <c:pt idx="2">
                  <c:v>0</c:v>
                </c:pt>
                <c:pt idx="3">
                  <c:v>3.7999999999999999E-2</c:v>
                </c:pt>
                <c:pt idx="4">
                  <c:v>4.1000000000000002E-2</c:v>
                </c:pt>
                <c:pt idx="5">
                  <c:v>0.105</c:v>
                </c:pt>
                <c:pt idx="6">
                  <c:v>7.6999999999999999E-2</c:v>
                </c:pt>
                <c:pt idx="7">
                  <c:v>3.0000000000000001E-3</c:v>
                </c:pt>
                <c:pt idx="8" formatCode="0%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057984"/>
        <c:axId val="138080256"/>
      </c:barChart>
      <c:catAx>
        <c:axId val="13805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8080256"/>
        <c:crosses val="autoZero"/>
        <c:auto val="1"/>
        <c:lblAlgn val="ctr"/>
        <c:lblOffset val="100"/>
        <c:noMultiLvlLbl val="0"/>
      </c:catAx>
      <c:valAx>
        <c:axId val="13808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rgbClr val="00206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13805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2785046781218"/>
          <c:y val="0.92119048106675405"/>
          <c:w val="0.4136013320529562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59757-BFA8-4F93-B9B0-125E57CAA016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B153E-DD06-44D3-BA08-BB0593FCA2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479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19" y="1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ECEA-B30A-49FE-B00D-AB69B50987EE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662" y="4721303"/>
            <a:ext cx="5447465" cy="4473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19" y="9442604"/>
            <a:ext cx="2950982" cy="4960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90C81-84BB-439C-9116-12D4423BD36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72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215900" y="808038"/>
            <a:ext cx="7177088" cy="4038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74574" y="5115434"/>
            <a:ext cx="5396595" cy="48462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-PL" dirty="0" smtClean="0"/>
              <a:t>Dlaczego ten slajd dopiero teraz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3821027" y="10229000"/>
            <a:ext cx="2923155" cy="538467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025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47166" y="1122363"/>
            <a:ext cx="8620836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19868" y="3602038"/>
            <a:ext cx="8648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50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88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011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2045"/>
            <a:ext cx="9281160" cy="4616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1569660"/>
          </a:xfrm>
        </p:spPr>
        <p:txBody>
          <a:bodyPr/>
          <a:lstStyle>
            <a:lvl1pPr>
              <a:lnSpc>
                <a:spcPct val="100000"/>
              </a:lnSpc>
              <a:spcBef>
                <a:spcPts val="1800"/>
              </a:spcBef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6"/>
          <p:cNvSpPr>
            <a:spLocks noGrp="1"/>
          </p:cNvSpPr>
          <p:nvPr>
            <p:ph type="pic" sz="quarter" idx="22" hasCustomPrompt="1"/>
          </p:nvPr>
        </p:nvSpPr>
        <p:spPr>
          <a:xfrm>
            <a:off x="10795001" y="341314"/>
            <a:ext cx="605367" cy="4540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"/>
            </a:lvl1pPr>
          </a:lstStyle>
          <a:p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9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65277" y="1825625"/>
            <a:ext cx="9388523" cy="4351338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03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42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23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141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63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39" y="365759"/>
            <a:ext cx="1598488" cy="178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59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87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469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972502" y="365126"/>
            <a:ext cx="938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72502" y="1825625"/>
            <a:ext cx="9381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6947-EF3D-4199-A703-D2BDDF2CD09D}" type="datetimeFigureOut">
              <a:rPr lang="pl-PL" smtClean="0"/>
              <a:pPr/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B98FC-B2D0-444D-AD07-77A33DFAA52C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480" y="329609"/>
            <a:ext cx="1692853" cy="1849797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 flipV="1">
            <a:off x="0" y="0"/>
            <a:ext cx="12192000" cy="2207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248C24"/>
              </a:solidFill>
            </a:endParaRPr>
          </a:p>
        </p:txBody>
      </p:sp>
      <p:sp>
        <p:nvSpPr>
          <p:cNvPr id="9" name="Prostokąt 8"/>
          <p:cNvSpPr/>
          <p:nvPr userDrawn="1"/>
        </p:nvSpPr>
        <p:spPr>
          <a:xfrm flipV="1">
            <a:off x="0" y="6640734"/>
            <a:ext cx="12192000" cy="2207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zh.gov.p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zh.gov.pl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zh.gov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" t="8825" r="51860" b="36778"/>
          <a:stretch/>
        </p:blipFill>
        <p:spPr bwMode="auto">
          <a:xfrm>
            <a:off x="2171700" y="1615811"/>
            <a:ext cx="7726680" cy="497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Średnia dzienna zapadalność (na 100tys. ludności) wg tygodniowych meldunków w sezonie 2017/18 </a:t>
            </a:r>
            <a:b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6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porównaniu z sezonami 2013/14 – 2016/17 (www.pzh.gov.pl)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61648"/>
              </p:ext>
            </p:extLst>
          </p:nvPr>
        </p:nvGraphicFramePr>
        <p:xfrm>
          <a:off x="3062780" y="4374358"/>
          <a:ext cx="6503669" cy="1437108"/>
        </p:xfrm>
        <a:graphic>
          <a:graphicData uri="http://schemas.openxmlformats.org/drawingml/2006/table">
            <a:tbl>
              <a:tblPr/>
              <a:tblGrid>
                <a:gridCol w="1058334"/>
                <a:gridCol w="971253"/>
                <a:gridCol w="1054984"/>
                <a:gridCol w="1105221"/>
                <a:gridCol w="1065031"/>
                <a:gridCol w="1248846"/>
              </a:tblGrid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-22.02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2017/2018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1 394 703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1 947 092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2 209 475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3 123 484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193 256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4 357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5 844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483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11 183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753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49,4%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-12,8%</a:t>
                      </a:r>
                      <a:endParaRPr lang="pl-PL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95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  <a:endParaRPr lang="pl-PL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391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rostokąt 6"/>
          <p:cNvSpPr/>
          <p:nvPr/>
        </p:nvSpPr>
        <p:spPr>
          <a:xfrm>
            <a:off x="991132" y="4762024"/>
            <a:ext cx="10646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procentowy udział potwierdzeń laboratoryjnych wg typu </a:t>
            </a:r>
            <a:r>
              <a:rPr lang="pl-PL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 grypy. </a:t>
            </a:r>
            <a:r>
              <a:rPr lang="pl-PL" u="sng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Dane na dzień </a:t>
            </a:r>
            <a:r>
              <a:rPr lang="pl-PL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22.02.2018</a:t>
            </a:r>
            <a:endParaRPr lang="pl-PL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Laboratoryjnie potwierdzone przypadki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zakażeń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wirusami grypy </a:t>
            </a: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oraz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szczepy wirusa grypy </a:t>
            </a:r>
            <a:endParaRPr lang="pl-PL" sz="2800" b="1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izolowane </a:t>
            </a: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sezonie epidemicznym 2017/2018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5" t="42358" r="42826" b="39498"/>
          <a:stretch/>
        </p:blipFill>
        <p:spPr bwMode="auto">
          <a:xfrm>
            <a:off x="1807916" y="1930947"/>
            <a:ext cx="8764834" cy="2752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64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old.pzh.gov.pl/oldpage/epimeld/grypa/Ryc_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488" y="1552950"/>
            <a:ext cx="8384242" cy="488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111116"/>
              </p:ext>
            </p:extLst>
          </p:nvPr>
        </p:nvGraphicFramePr>
        <p:xfrm>
          <a:off x="3190544" y="4211509"/>
          <a:ext cx="6662116" cy="1503042"/>
        </p:xfrm>
        <a:graphic>
          <a:graphicData uri="http://schemas.openxmlformats.org/drawingml/2006/table">
            <a:tbl>
              <a:tblPr/>
              <a:tblGrid>
                <a:gridCol w="1427176"/>
                <a:gridCol w="1200150"/>
                <a:gridCol w="1337310"/>
                <a:gridCol w="1394460"/>
                <a:gridCol w="1303020"/>
              </a:tblGrid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-30.04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zachorowania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2 761 523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3 774 798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4 069 654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4 844 024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hospitalizacje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9 374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12 227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16 156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zmiana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0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zgony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PORÓWNANIE PEŁNYCH SEZONÓW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GRYPOWYCH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400" b="1" dirty="0">
                <a:solidFill>
                  <a:srgbClr val="002060"/>
                </a:solidFill>
              </a:rPr>
              <a:t>Zachorowania i podejrzenia zachorowań na grypę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1600" dirty="0">
                <a:solidFill>
                  <a:srgbClr val="002060"/>
                </a:solidFill>
                <a:latin typeface="+mn-lt"/>
              </a:rPr>
              <a:t>Średnia dzienna zapadalność (na 100tys. ludności) wg tygodniowych meldunków w sezonie 2016/17 </a:t>
            </a:r>
            <a:br>
              <a:rPr lang="pl-PL" sz="1600" dirty="0">
                <a:solidFill>
                  <a:srgbClr val="002060"/>
                </a:solidFill>
                <a:latin typeface="+mn-lt"/>
              </a:rPr>
            </a:br>
            <a:r>
              <a:rPr lang="pl-PL" sz="1600" dirty="0">
                <a:solidFill>
                  <a:srgbClr val="002060"/>
                </a:solidFill>
                <a:latin typeface="+mn-lt"/>
              </a:rPr>
              <a:t>w porównaniu z sezonami 2013/14 - 2015/16 (www.pzh.gov.pl)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endParaRPr lang="pl-PL" sz="2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4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56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D3A04-B991-9146-B766-5142E7E10F2D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5050968"/>
              </p:ext>
            </p:extLst>
          </p:nvPr>
        </p:nvGraphicFramePr>
        <p:xfrm>
          <a:off x="1658017" y="1788596"/>
          <a:ext cx="10017268" cy="4687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rostokąt 8"/>
          <p:cNvSpPr/>
          <p:nvPr/>
        </p:nvSpPr>
        <p:spPr>
          <a:xfrm>
            <a:off x="0" y="6588786"/>
            <a:ext cx="110366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1. 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NIZP-PZH Influenza B 2008-2016 . 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3"/>
              </a:rPr>
              <a:t>www.pzh.gov.pl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 </a:t>
            </a:r>
            <a:r>
              <a:rPr lang="en-US" sz="14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Belshe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RB. Vaccine. 2010;28S:D45-D5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2. </a:t>
            </a:r>
            <a:endParaRPr lang="pl-PL" sz="1400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0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Procentowy udział wirusa B </a:t>
            </a:r>
          </a:p>
          <a:p>
            <a:pPr algn="ctr"/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wśród potwierdzonych zachorowań na grypę w Polsce</a:t>
            </a:r>
            <a:endParaRPr lang="pl-PL" sz="2800" b="1" baseline="30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algn="ctr"/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Wirusy grypy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typu B to istotna przyczyna epidemii </a:t>
            </a:r>
            <a:r>
              <a:rPr lang="pl" sz="17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grypy występujących </a:t>
            </a:r>
            <a:r>
              <a:rPr lang="pl" sz="17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świecie co 2–4 </a:t>
            </a:r>
            <a:r>
              <a:rPr lang="pl" sz="17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lata</a:t>
            </a:r>
            <a:endParaRPr lang="pl" sz="17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66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|</a:t>
            </a:r>
            <a:r>
              <a:rPr lang="en-US" sz="900" baseline="16000" smtClean="0"/>
              <a:t>        </a:t>
            </a:r>
            <a:fld id="{C129CA75-945F-4EEE-85D1-E0E5F85E2FE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105"/>
              </p:ext>
            </p:extLst>
          </p:nvPr>
        </p:nvGraphicFramePr>
        <p:xfrm>
          <a:off x="2011679" y="1839967"/>
          <a:ext cx="9875520" cy="4080771"/>
        </p:xfrm>
        <a:graphic>
          <a:graphicData uri="http://schemas.openxmlformats.org/drawingml/2006/table">
            <a:tbl>
              <a:tblPr/>
              <a:tblGrid>
                <a:gridCol w="1900154"/>
                <a:gridCol w="1667913"/>
                <a:gridCol w="1752364"/>
                <a:gridCol w="1752364"/>
                <a:gridCol w="1298438"/>
                <a:gridCol w="1504287"/>
              </a:tblGrid>
              <a:tr h="70518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Sezon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Wiek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Suma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9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0 do  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5 do 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od 15 do 64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65+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2012/2013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2013/2014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2014/2015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2015/2016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2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2016/2017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Shape 189"/>
          <p:cNvSpPr txBox="1">
            <a:spLocks/>
          </p:cNvSpPr>
          <p:nvPr/>
        </p:nvSpPr>
        <p:spPr>
          <a:xfrm>
            <a:off x="821085" y="3625906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hape 189"/>
          <p:cNvSpPr txBox="1">
            <a:spLocks/>
          </p:cNvSpPr>
          <p:nvPr/>
        </p:nvSpPr>
        <p:spPr>
          <a:xfrm>
            <a:off x="828215" y="627592"/>
            <a:ext cx="10972800" cy="836974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0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Liczba potwierdzonych zgonów z powodu grypy </a:t>
            </a: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pl-PL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czasie ostatnich 5 sezonów grypowych w Polsce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0" y="6588026"/>
            <a:ext cx="70637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Meldunki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epidemiologiczne </a:t>
            </a:r>
            <a:r>
              <a:rPr lang="pl-PL" sz="1400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NIZP-PZH. </a:t>
            </a:r>
            <a:r>
              <a:rPr lang="pl-PL" sz="1400" dirty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Dostępne na 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hlinkClick r:id="rId2"/>
              </a:rPr>
              <a:t>www.pzh.gov.pl</a:t>
            </a:r>
            <a:r>
              <a:rPr lang="pl-PL" sz="1400" u="sng" dirty="0" smtClean="0">
                <a:solidFill>
                  <a:srgbClr val="00206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11879</TotalTime>
  <Words>335</Words>
  <Application>Microsoft Office PowerPoint</Application>
  <PresentationFormat>Niestandardowy</PresentationFormat>
  <Paragraphs>126</Paragraphs>
  <Slides>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Wlaś</dc:creator>
  <cp:lastModifiedBy>Natalia Zabielska</cp:lastModifiedBy>
  <cp:revision>596</cp:revision>
  <cp:lastPrinted>2018-01-02T15:00:40Z</cp:lastPrinted>
  <dcterms:created xsi:type="dcterms:W3CDTF">2015-01-12T08:52:16Z</dcterms:created>
  <dcterms:modified xsi:type="dcterms:W3CDTF">2018-02-27T09:01:43Z</dcterms:modified>
</cp:coreProperties>
</file>