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0" r:id="rId2"/>
    <p:sldId id="308" r:id="rId3"/>
    <p:sldId id="303" r:id="rId4"/>
    <p:sldId id="334" r:id="rId5"/>
    <p:sldId id="335" r:id="rId6"/>
    <p:sldId id="306" r:id="rId7"/>
    <p:sldId id="307" r:id="rId8"/>
    <p:sldId id="309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08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78"/>
      </p:cViewPr>
      <p:guideLst>
        <p:guide orient="horz" pos="3708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0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561227256467712E-2"/>
          <c:y val="2.8540959606638692E-2"/>
          <c:w val="0.91104472289319904"/>
          <c:h val="0.8160968226222389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Arkusz2!$B$3:$B$12</c:f>
              <c:strCache>
                <c:ptCount val="10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  <c:pt idx="9">
                  <c:v>2017/2018</c:v>
                </c:pt>
              </c:strCache>
            </c:strRef>
          </c:cat>
          <c:val>
            <c:numRef>
              <c:f>Arkusz2!$C$3:$C$12</c:f>
              <c:numCache>
                <c:formatCode>0.00%</c:formatCode>
                <c:ptCount val="10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  <c:pt idx="9">
                  <c:v>0.70699999999999996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Arkusz2!$B$3:$B$12</c:f>
              <c:strCache>
                <c:ptCount val="10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  <c:pt idx="9">
                  <c:v>2017/2018</c:v>
                </c:pt>
              </c:strCache>
            </c:strRef>
          </c:cat>
          <c:val>
            <c:numRef>
              <c:f>Arkusz2!$D$3:$D$12</c:f>
              <c:numCache>
                <c:formatCode>0.00%</c:formatCode>
                <c:ptCount val="10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  <c:pt idx="9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Arkusz2!$B$3:$B$12</c:f>
              <c:strCache>
                <c:ptCount val="10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  <c:pt idx="9">
                  <c:v>2017/2018</c:v>
                </c:pt>
              </c:strCache>
            </c:strRef>
          </c:cat>
          <c:val>
            <c:numRef>
              <c:f>Arkusz2!$E$3:$E$12</c:f>
              <c:numCache>
                <c:formatCode>0.00%</c:formatCode>
                <c:ptCount val="10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  <c:pt idx="9">
                  <c:v>0.06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Arkusz2!$B$3:$B$12</c:f>
              <c:strCache>
                <c:ptCount val="10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  <c:pt idx="9">
                  <c:v>2017/2018</c:v>
                </c:pt>
              </c:strCache>
            </c:strRef>
          </c:cat>
          <c:val>
            <c:numRef>
              <c:f>Arkusz2!$F$3:$F$12</c:f>
              <c:numCache>
                <c:formatCode>0.00%</c:formatCode>
                <c:ptCount val="10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  <c:pt idx="9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037760"/>
        <c:axId val="122039296"/>
      </c:barChart>
      <c:catAx>
        <c:axId val="12203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22039296"/>
        <c:crosses val="autoZero"/>
        <c:auto val="1"/>
        <c:lblAlgn val="ctr"/>
        <c:lblOffset val="100"/>
        <c:noMultiLvlLbl val="0"/>
      </c:catAx>
      <c:valAx>
        <c:axId val="12203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2203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181151168388695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95473283216501"/>
          <c:y val="2.4174930900472662E-2"/>
          <c:w val="0.86460953007289265"/>
          <c:h val="0.85677643257723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'Szczepienia przeciw grypie'!$U$73</c:f>
              <c:strCache>
                <c:ptCount val="1"/>
                <c:pt idx="0">
                  <c:v>1990507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0007769811838168E-2"/>
                  <c:y val="-2.7730269632422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1 411 000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1 422 000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1 424 000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4226541288414092E-4"/>
                  <c:y val="7.432765104865863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1 265 796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'Szczepienia przeciw grypie'!$T$74:$T$80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'Szczepienia przeciw grypie'!$U$74:$U$80</c:f>
              <c:numCache>
                <c:formatCode>General</c:formatCode>
                <c:ptCount val="7"/>
                <c:pt idx="0" formatCode="#,##0">
                  <c:v>1728000</c:v>
                </c:pt>
                <c:pt idx="1">
                  <c:v>1411000</c:v>
                </c:pt>
                <c:pt idx="2">
                  <c:v>1422000</c:v>
                </c:pt>
                <c:pt idx="3">
                  <c:v>1424000</c:v>
                </c:pt>
                <c:pt idx="4">
                  <c:v>1265796</c:v>
                </c:pt>
                <c:pt idx="5">
                  <c:v>1268000</c:v>
                </c:pt>
                <c:pt idx="6">
                  <c:v>1400000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725952"/>
        <c:axId val="127727488"/>
      </c:barChart>
      <c:catAx>
        <c:axId val="12772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27727488"/>
        <c:crosses val="autoZero"/>
        <c:auto val="1"/>
        <c:lblAlgn val="ctr"/>
        <c:lblOffset val="100"/>
        <c:noMultiLvlLbl val="0"/>
      </c:catAx>
      <c:valAx>
        <c:axId val="127727488"/>
        <c:scaling>
          <c:orientation val="minMax"/>
          <c:max val="2000000"/>
          <c:min val="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27725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E9F36-C84A-4EBC-9B21-3C5800EA377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C9C7D-46CE-48D7-8E80-FB74E0453B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362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96425-D200-4C39-AD31-4A716B8C23D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1EBF4-AC43-4EAF-8B87-7F68C7D80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98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21"/>
          <p:cNvSpPr/>
          <p:nvPr userDrawn="1"/>
        </p:nvSpPr>
        <p:spPr>
          <a:xfrm>
            <a:off x="-7808" y="6438486"/>
            <a:ext cx="9151808" cy="18410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rostokąt 22"/>
          <p:cNvSpPr/>
          <p:nvPr userDrawn="1"/>
        </p:nvSpPr>
        <p:spPr>
          <a:xfrm>
            <a:off x="4177834" y="6211194"/>
            <a:ext cx="741930" cy="4584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pic>
        <p:nvPicPr>
          <p:cNvPr id="8" name="Obraz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642" y="6072095"/>
            <a:ext cx="783122" cy="916887"/>
          </a:xfrm>
          <a:prstGeom prst="rect">
            <a:avLst/>
          </a:prstGeom>
        </p:spPr>
      </p:pic>
      <p:sp>
        <p:nvSpPr>
          <p:cNvPr id="26" name="Prostokąt 25"/>
          <p:cNvSpPr/>
          <p:nvPr userDrawn="1"/>
        </p:nvSpPr>
        <p:spPr>
          <a:xfrm>
            <a:off x="72008" y="260648"/>
            <a:ext cx="1619672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3403" y="76470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7" y="764704"/>
            <a:ext cx="6879315" cy="1143000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3403" y="76470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3403" y="76470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3403" y="76470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17FA3B-C404-4317-B0BC-953931111309}" type="datetimeFigureOut">
              <a:rPr lang="pl-PL" smtClean="0"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-7808" y="6438486"/>
            <a:ext cx="9151808" cy="9205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rostokąt 9"/>
          <p:cNvSpPr/>
          <p:nvPr userDrawn="1"/>
        </p:nvSpPr>
        <p:spPr>
          <a:xfrm>
            <a:off x="4136642" y="6120680"/>
            <a:ext cx="867406" cy="6926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rostokąt 7"/>
          <p:cNvSpPr/>
          <p:nvPr userDrawn="1"/>
        </p:nvSpPr>
        <p:spPr>
          <a:xfrm>
            <a:off x="-7808" y="1252"/>
            <a:ext cx="9151807" cy="1800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Obraz 8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642" y="6072095"/>
            <a:ext cx="783122" cy="916887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3" y="404664"/>
            <a:ext cx="1454063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89"/>
          <p:cNvSpPr txBox="1">
            <a:spLocks/>
          </p:cNvSpPr>
          <p:nvPr/>
        </p:nvSpPr>
        <p:spPr>
          <a:xfrm>
            <a:off x="1088543" y="436914"/>
            <a:ext cx="82296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400" b="1" dirty="0" smtClean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400" dirty="0" smtClean="0">
                <a:solidFill>
                  <a:srgbClr val="002060"/>
                </a:solidFill>
              </a:rPr>
              <a:t>Średnia dzienna zapadalność (na 100tys. ludności) wg tygodniowych meldunków w sezonie 2017/18 </a:t>
            </a:r>
            <a:br>
              <a:rPr lang="pl-PL" sz="1400" dirty="0" smtClean="0">
                <a:solidFill>
                  <a:srgbClr val="002060"/>
                </a:solidFill>
              </a:rPr>
            </a:br>
            <a:r>
              <a:rPr lang="pl-PL" sz="1400" dirty="0" smtClean="0">
                <a:solidFill>
                  <a:srgbClr val="002060"/>
                </a:solidFill>
              </a:rPr>
              <a:t>w porównaniu z sezonami 2013/14 - 2016/17 (www.pzh.gov.pl)</a:t>
            </a:r>
            <a:endParaRPr lang="pl-PL" sz="1400" dirty="0">
              <a:solidFill>
                <a:srgbClr val="00206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62438" y="6592917"/>
            <a:ext cx="44986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00" dirty="0">
                <a:solidFill>
                  <a:srgbClr val="000000"/>
                </a:solidFill>
              </a:rPr>
              <a:t>Meldunki epidemiologiczne NIZP-PZH dostępne na www.pzh.gov.pl</a:t>
            </a:r>
          </a:p>
        </p:txBody>
      </p:sp>
      <p:pic>
        <p:nvPicPr>
          <p:cNvPr id="1026" name="Picture 2" descr="http://wwwold.pzh.gov.pl/oldpage/epimeld/grypa/Ryc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129" y="1340768"/>
            <a:ext cx="7402427" cy="486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060415"/>
              </p:ext>
            </p:extLst>
          </p:nvPr>
        </p:nvGraphicFramePr>
        <p:xfrm>
          <a:off x="2411123" y="4091410"/>
          <a:ext cx="6224587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Arkusz" r:id="rId4" imgW="6200812" imgH="1238185" progId="Excel.Sheet.12">
                  <p:embed/>
                </p:oleObj>
              </mc:Choice>
              <mc:Fallback>
                <p:oleObj name="Arkusz" r:id="rId4" imgW="6200812" imgH="12381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11123" y="4091410"/>
                        <a:ext cx="6224587" cy="1365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rostokąt 9"/>
          <p:cNvSpPr/>
          <p:nvPr/>
        </p:nvSpPr>
        <p:spPr>
          <a:xfrm>
            <a:off x="7668344" y="4003491"/>
            <a:ext cx="967366" cy="15121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98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89"/>
          <p:cNvSpPr txBox="1">
            <a:spLocks/>
          </p:cNvSpPr>
          <p:nvPr/>
        </p:nvSpPr>
        <p:spPr>
          <a:xfrm>
            <a:off x="1479699" y="1103463"/>
            <a:ext cx="7632848" cy="490146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444492"/>
              </a:buClr>
              <a:buSzPct val="25000"/>
            </a:pPr>
            <a:r>
              <a:rPr lang="pl-PL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powodu grypy umierają nie tylko osoby starsze, ale również dzieci i dorośli bez obciążeń</a:t>
            </a:r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rgbClr val="444492"/>
              </a:buClr>
              <a:buSzPct val="25000"/>
              <a:buFont typeface="Calibri"/>
              <a:buNone/>
            </a:pPr>
            <a:endParaRPr lang="pl-PL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57944" y="6613993"/>
            <a:ext cx="449864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00" dirty="0">
                <a:solidFill>
                  <a:srgbClr val="002060"/>
                </a:solidFill>
                <a:cs typeface="Calibri" panose="020F0502020204030204" pitchFamily="34" charset="0"/>
              </a:rPr>
              <a:t>Meldunki epidemiologiczne NIZP-PZH dostępne na www.pzh.gov.pl</a:t>
            </a:r>
          </a:p>
        </p:txBody>
      </p:sp>
      <p:graphicFrame>
        <p:nvGraphicFramePr>
          <p:cNvPr id="16" name="Symbol zastępczy zawartości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153437"/>
              </p:ext>
            </p:extLst>
          </p:nvPr>
        </p:nvGraphicFramePr>
        <p:xfrm>
          <a:off x="855831" y="2438017"/>
          <a:ext cx="7704857" cy="2448273"/>
        </p:xfrm>
        <a:graphic>
          <a:graphicData uri="http://schemas.openxmlformats.org/drawingml/2006/table">
            <a:tbl>
              <a:tblPr/>
              <a:tblGrid>
                <a:gridCol w="1449429"/>
                <a:gridCol w="1334367"/>
                <a:gridCol w="1367190"/>
                <a:gridCol w="1367190"/>
                <a:gridCol w="1013039"/>
                <a:gridCol w="1173642"/>
              </a:tblGrid>
              <a:tr h="41784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9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6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pl-PL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649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Shape 189"/>
          <p:cNvSpPr txBox="1">
            <a:spLocks/>
          </p:cNvSpPr>
          <p:nvPr/>
        </p:nvSpPr>
        <p:spPr>
          <a:xfrm>
            <a:off x="1449413" y="5137006"/>
            <a:ext cx="6172200" cy="387506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444492"/>
              </a:buClr>
              <a:buSzPct val="25000"/>
              <a:buFont typeface="Calibri"/>
              <a:buNone/>
            </a:pPr>
            <a:r>
              <a:rPr lang="pl-PL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zgonów z powodu grypy w ostatnich 5 sezonach</a:t>
            </a:r>
            <a:endParaRPr lang="pl-PL" sz="105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1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7056784" cy="114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sz="2400" dirty="0"/>
              <a:t>Laboratoryjnie potwierdzone przypadki </a:t>
            </a:r>
            <a:br>
              <a:rPr lang="pl-PL" sz="2400" dirty="0"/>
            </a:br>
            <a:r>
              <a:rPr lang="pl-PL" sz="2400" dirty="0"/>
              <a:t>zakażeń wirusami grypy oraz szczepy </a:t>
            </a:r>
            <a:r>
              <a:rPr lang="pl-PL" sz="2400" dirty="0" smtClean="0"/>
              <a:t>wirusa grypy izolowane </a:t>
            </a:r>
            <a:r>
              <a:rPr lang="pl-PL" sz="2400" dirty="0"/>
              <a:t>w sezonie epidemicznym 2017/2018</a:t>
            </a:r>
          </a:p>
        </p:txBody>
      </p:sp>
      <p:sp>
        <p:nvSpPr>
          <p:cNvPr id="6" name="Prostokąt 5"/>
          <p:cNvSpPr/>
          <p:nvPr/>
        </p:nvSpPr>
        <p:spPr>
          <a:xfrm>
            <a:off x="743349" y="5020550"/>
            <a:ext cx="7985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31.08.2018</a:t>
            </a:r>
            <a:endParaRPr lang="pl-PL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50223"/>
            <a:ext cx="52978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u="sng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45" y="2647030"/>
            <a:ext cx="8172400" cy="200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1804216" y="412126"/>
            <a:ext cx="68793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Rekordowo wysoka ilość </a:t>
            </a:r>
            <a:r>
              <a:rPr lang="pl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szczepów</a:t>
            </a:r>
            <a:br>
              <a:rPr lang="pl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typu B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8691563" y="6380163"/>
            <a:ext cx="452437" cy="365125"/>
          </a:xfrm>
          <a:prstGeom prst="rect">
            <a:avLst/>
          </a:prstGeom>
        </p:spPr>
        <p:txBody>
          <a:bodyPr/>
          <a:lstStyle/>
          <a:p>
            <a:fld id="{60DD3A04-B991-9146-B766-5142E7E10F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197481"/>
              </p:ext>
            </p:extLst>
          </p:nvPr>
        </p:nvGraphicFramePr>
        <p:xfrm>
          <a:off x="395536" y="1628800"/>
          <a:ext cx="859354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1556627" y="6033134"/>
            <a:ext cx="7002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wśród potwierdzonych zachorowań na grypę w Polsce</a:t>
            </a:r>
            <a:endParaRPr lang="pl-PL" sz="1600" baseline="30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168942" y="1563267"/>
            <a:ext cx="779461" cy="38819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>
              <a:solidFill>
                <a:prstClr val="white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787"/>
            <a:ext cx="82775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</a:t>
            </a:r>
            <a:r>
              <a:rPr lang="pl-PL" sz="14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2008-2018 </a:t>
            </a:r>
            <a:r>
              <a:rPr lang="pl-PL" sz="14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 Dostępne na </a:t>
            </a:r>
            <a:r>
              <a:rPr lang="pl-PL" sz="1400" u="sng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l-PL" sz="14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0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05918" y="603540"/>
            <a:ext cx="7779220" cy="701214"/>
          </a:xfrm>
        </p:spPr>
        <p:txBody>
          <a:bodyPr/>
          <a:lstStyle/>
          <a:p>
            <a:pPr algn="ctr"/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Procentowy udział linii wirusów grypy typu B </a:t>
            </a:r>
            <a:r>
              <a:rPr lang="pl-P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wśród potwierdzonych </a:t>
            </a:r>
            <a:r>
              <a:rPr lang="pl-PL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zachorowań</a:t>
            </a:r>
            <a:r>
              <a:rPr lang="pl-PL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na grypę w </a:t>
            </a:r>
            <a:r>
              <a:rPr lang="pl-PL" sz="2400" b="1" dirty="0">
                <a:latin typeface="Calibri" panose="020F0502020204030204" pitchFamily="34" charset="0"/>
                <a:cs typeface="Calibri" panose="020F0502020204030204" pitchFamily="34" charset="0"/>
              </a:rPr>
              <a:t>Europy.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8691563" y="6380163"/>
            <a:ext cx="452437" cy="365125"/>
          </a:xfrm>
          <a:prstGeom prst="rect">
            <a:avLst/>
          </a:prstGeom>
        </p:spPr>
        <p:txBody>
          <a:bodyPr/>
          <a:lstStyle/>
          <a:p>
            <a:fld id="{60DD3A04-B991-9146-B766-5142E7E10F2D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/>
          <a:srcRect t="22259"/>
          <a:stretch/>
        </p:blipFill>
        <p:spPr>
          <a:xfrm>
            <a:off x="322485" y="2145548"/>
            <a:ext cx="8586738" cy="353269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1793869"/>
            <a:ext cx="1248201" cy="286526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8649" y="1793870"/>
            <a:ext cx="1508259" cy="295626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522510" y="5886654"/>
            <a:ext cx="8186688" cy="30777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Dopasowanie szczepów w szczepionkach TIV do tych krążących w populacji.  </a:t>
            </a:r>
            <a:endParaRPr lang="pl-PL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547665" y="332656"/>
            <a:ext cx="7056784" cy="114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sz="3200" dirty="0"/>
              <a:t>Skład szczepionek przeciw grypie na Półkuli Północnej </a:t>
            </a:r>
            <a:r>
              <a:rPr lang="pl-PL" sz="3200" dirty="0">
                <a:solidFill>
                  <a:srgbClr val="FF0000"/>
                </a:solidFill>
              </a:rPr>
              <a:t>w sezonie 2017/2018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0" y="6615495"/>
            <a:ext cx="8998941" cy="40957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" sz="140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http://www.who.int/influenza/vaccines/virus/recommendations/2017-2018_northern/</a:t>
            </a:r>
            <a:endParaRPr lang="pl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86" t="-5586" r="-5586" b="-5586"/>
          <a:stretch/>
        </p:blipFill>
        <p:spPr>
          <a:xfrm>
            <a:off x="7522006" y="1412776"/>
            <a:ext cx="1390448" cy="14134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>
                <a:shade val="50000"/>
              </a:schemeClr>
            </a:solidFill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11560" y="2348002"/>
            <a:ext cx="7043933" cy="2223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88000" indent="-2880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>
                <a:schemeClr val="bg2"/>
              </a:buClr>
              <a:buSzPct val="120000"/>
              <a:buFont typeface="Helvetica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Helvetica" charset="0"/>
              <a:buChar char="●"/>
              <a:defRPr sz="1400" b="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6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0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Szczepionki trójwalentne:</a:t>
            </a:r>
            <a:r>
              <a:rPr lang="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A/Michigan/45/2015 </a:t>
            </a:r>
            <a:r>
              <a:rPr lang="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(H1N1)pdm09 </a:t>
            </a:r>
            <a:r>
              <a:rPr lang="pl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wirus </a:t>
            </a:r>
            <a:r>
              <a:rPr lang="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podobny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A/Hong Kong/4801/2014 (H3N2) </a:t>
            </a:r>
            <a:r>
              <a:rPr lang="pl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wirus </a:t>
            </a:r>
            <a:r>
              <a:rPr lang="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podobny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B/Brisbane/60/2008 - wirus podobny </a:t>
            </a:r>
            <a:r>
              <a:rPr lang="pl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VICTORIA</a:t>
            </a:r>
            <a:endParaRPr lang="pl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raz dodatkowy szczep do szczepionek czterowalentnych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B/Phuket/3073/2013 - wirus podobny </a:t>
            </a:r>
            <a:r>
              <a:rPr lang="pl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YAMAGATA</a:t>
            </a:r>
            <a:endParaRPr lang="pl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trzałka w prawo 10"/>
          <p:cNvSpPr/>
          <p:nvPr/>
        </p:nvSpPr>
        <p:spPr>
          <a:xfrm rot="10800000">
            <a:off x="6228184" y="4232737"/>
            <a:ext cx="449722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6766936" y="4184412"/>
            <a:ext cx="2276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Linia wirusa grypy typu 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pl-PL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dominująca w </a:t>
            </a:r>
            <a:r>
              <a:rPr lang="pl-PL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sezonie 2017/2018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-2609" y="5173476"/>
            <a:ext cx="9144000" cy="6660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 obecnym sezonie zachorowań dominującą linią wirusa grypy typu B jest </a:t>
            </a:r>
            <a:r>
              <a:rPr lang="pl-PL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Yamagata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pl-PL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pl-P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zawarta </a:t>
            </a: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wyłącznie w szczepionkach czterowalentnych</a:t>
            </a:r>
          </a:p>
        </p:txBody>
      </p:sp>
    </p:spTree>
    <p:extLst>
      <p:ext uri="{BB962C8B-B14F-4D97-AF65-F5344CB8AC3E}">
        <p14:creationId xmlns:p14="http://schemas.microsoft.com/office/powerpoint/2010/main" val="27616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161392" y="498820"/>
            <a:ext cx="7056784" cy="114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sz="3200" b="1" dirty="0" smtClean="0">
                <a:solidFill>
                  <a:srgbClr val="FF0000"/>
                </a:solidFill>
              </a:rPr>
              <a:t>NOWE REKOMENDACJE WHO</a:t>
            </a:r>
            <a:endParaRPr lang="pl-PL" sz="3200" b="1" dirty="0">
              <a:solidFill>
                <a:srgbClr val="FF0000"/>
              </a:solidFill>
            </a:endParaRPr>
          </a:p>
        </p:txBody>
      </p:sp>
      <p:pic>
        <p:nvPicPr>
          <p:cNvPr id="9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86" t="-5586" r="-5586" b="-5586"/>
          <a:stretch/>
        </p:blipFill>
        <p:spPr>
          <a:xfrm>
            <a:off x="7718056" y="287324"/>
            <a:ext cx="1390448" cy="14134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>
                <a:shade val="50000"/>
              </a:schemeClr>
            </a:solidFill>
          </a:ln>
        </p:spPr>
      </p:pic>
      <p:sp>
        <p:nvSpPr>
          <p:cNvPr id="14" name="Tytuł 1"/>
          <p:cNvSpPr txBox="1">
            <a:spLocks/>
          </p:cNvSpPr>
          <p:nvPr/>
        </p:nvSpPr>
        <p:spPr>
          <a:xfrm>
            <a:off x="1691680" y="1196752"/>
            <a:ext cx="6930230" cy="129223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Rekomendacje WHO dotyczące składu inaktywowanych szczepionek przeciw grypie na Półkuli Północnej 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pl-PL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sezon </a:t>
            </a:r>
            <a:r>
              <a:rPr lang="pl-PL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2018/2019:</a:t>
            </a:r>
            <a:endParaRPr lang="pl-PL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222894" y="2615421"/>
            <a:ext cx="722942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Zalecono następujący </a:t>
            </a:r>
            <a:r>
              <a:rPr lang="p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skład:</a:t>
            </a:r>
          </a:p>
          <a:p>
            <a:endParaRPr lang="pl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szczepionek trójwalentnych: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A/Michigan/45/2015 </a:t>
            </a:r>
            <a:r>
              <a:rPr lang="pl" sz="2000" dirty="0">
                <a:latin typeface="Calibri" panose="020F0502020204030204" pitchFamily="34" charset="0"/>
                <a:cs typeface="Calibri" panose="020F0502020204030204" pitchFamily="34" charset="0"/>
              </a:rPr>
              <a:t>(H1N1)pdm09 - wirus podobny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A/</a:t>
            </a:r>
            <a:r>
              <a:rPr lang="pl-PL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Singapore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/INFIMH-16-0019/2016 (H3N2) - wirus podobny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B/Colorado/06/2017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 podobny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(B/Victoria/2/87 lineage)</a:t>
            </a:r>
            <a:endParaRPr lang="pl-PL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raz dodatkowy szczep do szczepionek </a:t>
            </a:r>
            <a:r>
              <a:rPr lang="pl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czterowalentnych: </a:t>
            </a:r>
            <a:endParaRPr lang="pl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pl" sz="2000" dirty="0">
                <a:latin typeface="Calibri" panose="020F0502020204030204" pitchFamily="34" charset="0"/>
                <a:cs typeface="Calibri" panose="020F0502020204030204" pitchFamily="34" charset="0"/>
              </a:rPr>
              <a:t>B/Phuket/3073/2013 - wirus podobny -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(B/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Yamagata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/16/88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lineage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7471865" y="3813072"/>
            <a:ext cx="1492623" cy="9120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NOWE SZCZEPY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0" y="6604085"/>
            <a:ext cx="74523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http://</a:t>
            </a:r>
            <a:r>
              <a:rPr lang="pl-PL" sz="1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www.who.int/influenza/vaccines/virus/recommendations/2018_19_north/en</a:t>
            </a:r>
            <a:endParaRPr lang="pl-PL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6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835696" y="363270"/>
            <a:ext cx="6768752" cy="114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sz="3200" dirty="0"/>
              <a:t>Poziom wyszczepialności przeciw grypie w Polsce </a:t>
            </a:r>
            <a:r>
              <a:rPr lang="pl-PL" sz="3200" dirty="0" smtClean="0"/>
              <a:t>w </a:t>
            </a:r>
            <a:r>
              <a:rPr lang="pl-PL" sz="3200" dirty="0"/>
              <a:t>latach 2011-2017</a:t>
            </a: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133624"/>
              </p:ext>
            </p:extLst>
          </p:nvPr>
        </p:nvGraphicFramePr>
        <p:xfrm>
          <a:off x="1580433" y="1780799"/>
          <a:ext cx="6952007" cy="4228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2338612" y="2924944"/>
            <a:ext cx="793228" cy="312434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4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4,50%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131840" y="3988252"/>
            <a:ext cx="749186" cy="307777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4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3,69%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4067944" y="3730180"/>
            <a:ext cx="751759" cy="307777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4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3,76%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972369" y="3563603"/>
            <a:ext cx="751759" cy="307777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4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3,77%</a:t>
            </a:r>
            <a:endParaRPr lang="pl-PL" sz="1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5724128" y="4311457"/>
            <a:ext cx="720080" cy="338554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3,36%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6732240" y="4386590"/>
            <a:ext cx="720080" cy="338554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3,36%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7452320" y="4026550"/>
            <a:ext cx="792088" cy="338554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6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3,70%</a:t>
            </a:r>
            <a:endParaRPr lang="pl-PL" sz="16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1603412" y="1471173"/>
            <a:ext cx="16889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200" dirty="0" smtClean="0">
                <a:latin typeface="Calibri" pitchFamily="34" charset="0"/>
                <a:cs typeface="Calibri" pitchFamily="34" charset="0"/>
              </a:rPr>
              <a:t>Ilość dawek szczepionek</a:t>
            </a:r>
            <a:endParaRPr lang="pl-PL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107504" y="5805264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Szacunkowe liczby dawek szczepionek przeciw grypie sprzedanych na rynku polskim w latach </a:t>
            </a:r>
            <a:r>
              <a:rPr lang="pl-PL" sz="12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2011-2017  </a:t>
            </a:r>
            <a:r>
              <a:rPr lang="pl-PL" sz="1200" b="1" dirty="0">
                <a:latin typeface="Calibri" panose="020F0502020204030204" pitchFamily="34" charset="0"/>
                <a:ea typeface="Times New Roman" panose="02020603050405020304" pitchFamily="18" charset="0"/>
              </a:rPr>
              <a:t>oraz poziom wyszczepialności przeciw grypie populacji polskiej</a:t>
            </a:r>
            <a:endParaRPr lang="pl-P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5881904" y="1538897"/>
            <a:ext cx="3140832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10% wzrostu ilości osób zaszczepionych przeciw grypie</a:t>
            </a:r>
            <a:endParaRPr lang="pl-P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0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388</Words>
  <Application>Microsoft Office PowerPoint</Application>
  <PresentationFormat>Pokaz na ekranie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0" baseType="lpstr">
      <vt:lpstr>Motyw pakietu Office</vt:lpstr>
      <vt:lpstr>Microsoft Excel Worksheet</vt:lpstr>
      <vt:lpstr>Prezentacja programu PowerPoint</vt:lpstr>
      <vt:lpstr>Prezentacja programu PowerPoint</vt:lpstr>
      <vt:lpstr>Laboratoryjnie potwierdzone przypadki  zakażeń wirusami grypy oraz szczepy wirusa grypy izolowane w sezonie epidemicznym 2017/2018</vt:lpstr>
      <vt:lpstr>Rekordowo wysoka ilość szczepów  grypy typu B</vt:lpstr>
      <vt:lpstr>Procentowy udział linii wirusów grypy typu B  wśród potwierdzonych zachorowań na grypę w Europy. </vt:lpstr>
      <vt:lpstr>Skład szczepionek przeciw grypie na Półkuli Północnej w sezonie 2017/2018</vt:lpstr>
      <vt:lpstr>NOWE REKOMENDACJE WHO</vt:lpstr>
      <vt:lpstr>Poziom wyszczepialności przeciw grypie w Polsce w latach 2011-2017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Natalia Zabielska</dc:creator>
  <cp:lastModifiedBy>Natalia Skarbek (Zabielska)</cp:lastModifiedBy>
  <cp:revision>56</cp:revision>
  <dcterms:created xsi:type="dcterms:W3CDTF">2018-04-04T13:20:55Z</dcterms:created>
  <dcterms:modified xsi:type="dcterms:W3CDTF">2018-11-05T08:28:36Z</dcterms:modified>
</cp:coreProperties>
</file>