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57" r:id="rId4"/>
    <p:sldId id="265" r:id="rId5"/>
    <p:sldId id="266" r:id="rId6"/>
    <p:sldId id="267" r:id="rId7"/>
    <p:sldId id="268" r:id="rId8"/>
    <p:sldId id="269" r:id="rId9"/>
  </p:sldIdLst>
  <p:sldSz cx="12192000" cy="6858000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Mąkólska" initials="K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  <a:srgbClr val="F9F9F9"/>
    <a:srgbClr val="CCFFCC"/>
    <a:srgbClr val="EAEAEA"/>
    <a:srgbClr val="E2EFDA"/>
    <a:srgbClr val="248C24"/>
    <a:srgbClr val="1F7B1F"/>
    <a:srgbClr val="6EFF0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660" autoAdjust="0"/>
  </p:normalViewPr>
  <p:slideViewPr>
    <p:cSldViewPr snapToGrid="0">
      <p:cViewPr>
        <p:scale>
          <a:sx n="79" d="100"/>
          <a:sy n="79" d="100"/>
        </p:scale>
        <p:origin x="-504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70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Arkusz2!$C$2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0000"/>
              </a:solidFill>
              <a:ln w="28575">
                <a:solidFill>
                  <a:srgbClr val="FFFFFF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Arkusz2!$B$3:$B$14</c:f>
              <c:strCache>
                <c:ptCount val="12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  <c:pt idx="9">
                  <c:v>2017/2018</c:v>
                </c:pt>
                <c:pt idx="10">
                  <c:v>2018/2019</c:v>
                </c:pt>
                <c:pt idx="11">
                  <c:v>2019/2020</c:v>
                </c:pt>
              </c:strCache>
            </c:strRef>
          </c:cat>
          <c:val>
            <c:numRef>
              <c:f>Arkusz2!$C$3:$C$14</c:f>
              <c:numCache>
                <c:formatCode>0.00%</c:formatCode>
                <c:ptCount val="12"/>
                <c:pt idx="0">
                  <c:v>0.31900000000000001</c:v>
                </c:pt>
                <c:pt idx="1">
                  <c:v>3.3000000000000002E-2</c:v>
                </c:pt>
                <c:pt idx="2">
                  <c:v>0.39700000000000002</c:v>
                </c:pt>
                <c:pt idx="3">
                  <c:v>0.26900000000000002</c:v>
                </c:pt>
                <c:pt idx="4">
                  <c:v>0.20799999999999999</c:v>
                </c:pt>
                <c:pt idx="5">
                  <c:v>3.5000000000000003E-2</c:v>
                </c:pt>
                <c:pt idx="6">
                  <c:v>0.48599999999999999</c:v>
                </c:pt>
                <c:pt idx="7">
                  <c:v>0.50900000000000001</c:v>
                </c:pt>
                <c:pt idx="8" formatCode="0%">
                  <c:v>0.01</c:v>
                </c:pt>
                <c:pt idx="9">
                  <c:v>0.70699999999999996</c:v>
                </c:pt>
                <c:pt idx="10">
                  <c:v>1.0999999999999999E-2</c:v>
                </c:pt>
                <c:pt idx="11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Arkusz2!$D$2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Arkusz2!$B$3:$B$14</c:f>
              <c:strCache>
                <c:ptCount val="12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  <c:pt idx="9">
                  <c:v>2017/2018</c:v>
                </c:pt>
                <c:pt idx="10">
                  <c:v>2018/2019</c:v>
                </c:pt>
                <c:pt idx="11">
                  <c:v>2019/2020</c:v>
                </c:pt>
              </c:strCache>
            </c:strRef>
          </c:cat>
          <c:val>
            <c:numRef>
              <c:f>Arkusz2!$D$3:$D$14</c:f>
              <c:numCache>
                <c:formatCode>0.00%</c:formatCode>
                <c:ptCount val="12"/>
                <c:pt idx="0">
                  <c:v>0.54</c:v>
                </c:pt>
                <c:pt idx="1">
                  <c:v>0.14000000000000001</c:v>
                </c:pt>
                <c:pt idx="2">
                  <c:v>8.6999999999999994E-2</c:v>
                </c:pt>
                <c:pt idx="3">
                  <c:v>0.69199999999999995</c:v>
                </c:pt>
                <c:pt idx="4">
                  <c:v>0.28000000000000003</c:v>
                </c:pt>
                <c:pt idx="5">
                  <c:v>0.75600000000000001</c:v>
                </c:pt>
                <c:pt idx="6">
                  <c:v>0.35599999999999998</c:v>
                </c:pt>
                <c:pt idx="7">
                  <c:v>6.7000000000000004E-2</c:v>
                </c:pt>
                <c:pt idx="8" formatCode="0%">
                  <c:v>0.71</c:v>
                </c:pt>
                <c:pt idx="9">
                  <c:v>0.218</c:v>
                </c:pt>
                <c:pt idx="10">
                  <c:v>0.17100000000000001</c:v>
                </c:pt>
                <c:pt idx="11">
                  <c:v>0.67799999999999994</c:v>
                </c:pt>
              </c:numCache>
            </c:numRef>
          </c:val>
        </c:ser>
        <c:ser>
          <c:idx val="2"/>
          <c:order val="2"/>
          <c:tx>
            <c:strRef>
              <c:f>Arkusz2!$E$2</c:f>
              <c:strCache>
                <c:ptCount val="1"/>
                <c:pt idx="0">
                  <c:v>A/H1N1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Arkusz2!$B$3:$B$14</c:f>
              <c:strCache>
                <c:ptCount val="12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  <c:pt idx="9">
                  <c:v>2017/2018</c:v>
                </c:pt>
                <c:pt idx="10">
                  <c:v>2018/2019</c:v>
                </c:pt>
                <c:pt idx="11">
                  <c:v>2019/2020</c:v>
                </c:pt>
              </c:strCache>
            </c:strRef>
          </c:cat>
          <c:val>
            <c:numRef>
              <c:f>Arkusz2!$E$3:$E$14</c:f>
              <c:numCache>
                <c:formatCode>0.00%</c:formatCode>
                <c:ptCount val="12"/>
                <c:pt idx="0">
                  <c:v>2.7E-2</c:v>
                </c:pt>
                <c:pt idx="1">
                  <c:v>0.82699999999999996</c:v>
                </c:pt>
                <c:pt idx="2">
                  <c:v>0.51600000000000001</c:v>
                </c:pt>
                <c:pt idx="3">
                  <c:v>0</c:v>
                </c:pt>
                <c:pt idx="4">
                  <c:v>0.47099999999999997</c:v>
                </c:pt>
                <c:pt idx="5">
                  <c:v>0.105</c:v>
                </c:pt>
                <c:pt idx="6">
                  <c:v>8.1000000000000003E-2</c:v>
                </c:pt>
                <c:pt idx="7">
                  <c:v>0.42199999999999999</c:v>
                </c:pt>
                <c:pt idx="8" formatCode="0%">
                  <c:v>0</c:v>
                </c:pt>
                <c:pt idx="9">
                  <c:v>6.4000000000000001E-2</c:v>
                </c:pt>
                <c:pt idx="10">
                  <c:v>0.71499999999999997</c:v>
                </c:pt>
                <c:pt idx="11">
                  <c:v>0.192</c:v>
                </c:pt>
              </c:numCache>
            </c:numRef>
          </c:val>
        </c:ser>
        <c:ser>
          <c:idx val="3"/>
          <c:order val="3"/>
          <c:tx>
            <c:strRef>
              <c:f>Arkusz2!$F$2</c:f>
              <c:strCache>
                <c:ptCount val="1"/>
                <c:pt idx="0">
                  <c:v>A/H3N2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Arkusz2!$B$3:$B$14</c:f>
              <c:strCache>
                <c:ptCount val="12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  <c:pt idx="9">
                  <c:v>2017/2018</c:v>
                </c:pt>
                <c:pt idx="10">
                  <c:v>2018/2019</c:v>
                </c:pt>
                <c:pt idx="11">
                  <c:v>2019/2020</c:v>
                </c:pt>
              </c:strCache>
            </c:strRef>
          </c:cat>
          <c:val>
            <c:numRef>
              <c:f>Arkusz2!$F$3:$F$14</c:f>
              <c:numCache>
                <c:formatCode>0.00%</c:formatCode>
                <c:ptCount val="12"/>
                <c:pt idx="0">
                  <c:v>0.115</c:v>
                </c:pt>
                <c:pt idx="1">
                  <c:v>0</c:v>
                </c:pt>
                <c:pt idx="2">
                  <c:v>0</c:v>
                </c:pt>
                <c:pt idx="3">
                  <c:v>3.7999999999999999E-2</c:v>
                </c:pt>
                <c:pt idx="4">
                  <c:v>4.1000000000000002E-2</c:v>
                </c:pt>
                <c:pt idx="5">
                  <c:v>0.105</c:v>
                </c:pt>
                <c:pt idx="6">
                  <c:v>7.6999999999999999E-2</c:v>
                </c:pt>
                <c:pt idx="7">
                  <c:v>3.0000000000000001E-3</c:v>
                </c:pt>
                <c:pt idx="8" formatCode="0%">
                  <c:v>0.28000000000000003</c:v>
                </c:pt>
                <c:pt idx="9" formatCode="0%">
                  <c:v>0.01</c:v>
                </c:pt>
                <c:pt idx="10">
                  <c:v>4.2999999999999997E-2</c:v>
                </c:pt>
                <c:pt idx="11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5333632"/>
        <c:axId val="185335168"/>
      </c:barChart>
      <c:catAx>
        <c:axId val="18533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85335168"/>
        <c:crosses val="autoZero"/>
        <c:auto val="1"/>
        <c:lblAlgn val="ctr"/>
        <c:lblOffset val="100"/>
        <c:noMultiLvlLbl val="0"/>
      </c:catAx>
      <c:valAx>
        <c:axId val="18533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853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2785046781218"/>
          <c:y val="0.92119048106675405"/>
          <c:w val="0.4136013320529562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Arkusz1!$J$65:$J$72</c:f>
              <c:strCache>
                <c:ptCount val="8"/>
                <c:pt idx="0">
                  <c:v>2012/2013</c:v>
                </c:pt>
                <c:pt idx="1">
                  <c:v>2013/2014</c:v>
                </c:pt>
                <c:pt idx="2">
                  <c:v>2014/2015</c:v>
                </c:pt>
                <c:pt idx="3">
                  <c:v>2015/2016</c:v>
                </c:pt>
                <c:pt idx="4">
                  <c:v>2016/2017</c:v>
                </c:pt>
                <c:pt idx="5">
                  <c:v>2017/2018</c:v>
                </c:pt>
                <c:pt idx="6">
                  <c:v>2018/2019</c:v>
                </c:pt>
                <c:pt idx="7">
                  <c:v>2019/2020</c:v>
                </c:pt>
              </c:strCache>
            </c:strRef>
          </c:cat>
          <c:val>
            <c:numRef>
              <c:f>Arkusz1!$K$65:$K$72</c:f>
              <c:numCache>
                <c:formatCode>#,##0</c:formatCode>
                <c:ptCount val="8"/>
                <c:pt idx="0">
                  <c:v>1411</c:v>
                </c:pt>
                <c:pt idx="1">
                  <c:v>1422</c:v>
                </c:pt>
                <c:pt idx="2">
                  <c:v>1424</c:v>
                </c:pt>
                <c:pt idx="3">
                  <c:v>1253.8019999999999</c:v>
                </c:pt>
                <c:pt idx="4">
                  <c:v>1251.4010000000001</c:v>
                </c:pt>
                <c:pt idx="5">
                  <c:v>1399.288</c:v>
                </c:pt>
                <c:pt idx="6">
                  <c:v>1498.5039999999999</c:v>
                </c:pt>
                <c:pt idx="7">
                  <c:v>1581.7850000000001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CF-4262-839E-849ABD188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3848960"/>
        <c:axId val="273854848"/>
      </c:barChart>
      <c:catAx>
        <c:axId val="27384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3854848"/>
        <c:crosses val="autoZero"/>
        <c:auto val="1"/>
        <c:lblAlgn val="ctr"/>
        <c:lblOffset val="100"/>
        <c:noMultiLvlLbl val="0"/>
      </c:catAx>
      <c:valAx>
        <c:axId val="27385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384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Wyszczepialność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24706048515236E-2"/>
          <c:y val="0.13717982283576358"/>
          <c:w val="0.85696220707837534"/>
          <c:h val="0.69241470654788928"/>
        </c:manualLayout>
      </c:layout>
      <c:barChart>
        <c:barDir val="col"/>
        <c:grouping val="clustered"/>
        <c:varyColors val="0"/>
        <c:ser>
          <c:idx val="4"/>
          <c:order val="4"/>
          <c:tx>
            <c:strRef>
              <c:f>'[WYSZCZEPIALNOŚĆ 2019.xlsx]Arkusz1'!$G$33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'[WYSZCZEPIALNOŚĆ 2019.xlsx]Arkusz1'!$B$34:$B$42</c:f>
              <c:strCache>
                <c:ptCount val="9"/>
                <c:pt idx="0">
                  <c:v>2011/2012</c:v>
                </c:pt>
                <c:pt idx="1">
                  <c:v>2012/2013</c:v>
                </c:pt>
                <c:pt idx="2">
                  <c:v>2013/2014</c:v>
                </c:pt>
                <c:pt idx="3">
                  <c:v>2014/2015</c:v>
                </c:pt>
                <c:pt idx="4">
                  <c:v>2015/2016</c:v>
                </c:pt>
                <c:pt idx="5">
                  <c:v>2016/2017</c:v>
                </c:pt>
                <c:pt idx="6">
                  <c:v>2017/2018</c:v>
                </c:pt>
                <c:pt idx="7">
                  <c:v>2018/2019</c:v>
                </c:pt>
                <c:pt idx="8">
                  <c:v>2019/2020</c:v>
                </c:pt>
              </c:strCache>
            </c:strRef>
          </c:cat>
          <c:val>
            <c:numRef>
              <c:f>'[WYSZCZEPIALNOŚĆ 2019.xlsx]Arkusz1'!$G$34:$G$42</c:f>
              <c:numCache>
                <c:formatCode>0.00%</c:formatCode>
                <c:ptCount val="9"/>
                <c:pt idx="0">
                  <c:v>4.4838340268355911E-2</c:v>
                </c:pt>
                <c:pt idx="1">
                  <c:v>3.6617679685302836E-2</c:v>
                </c:pt>
                <c:pt idx="2">
                  <c:v>3.6939229953174724E-2</c:v>
                </c:pt>
                <c:pt idx="3">
                  <c:v>3.700758151244684E-2</c:v>
                </c:pt>
                <c:pt idx="4">
                  <c:v>3.2619460518483127E-2</c:v>
                </c:pt>
                <c:pt idx="5">
                  <c:v>3.2560592732410736E-2</c:v>
                </c:pt>
                <c:pt idx="6">
                  <c:v>3.640797451019237E-2</c:v>
                </c:pt>
                <c:pt idx="7">
                  <c:v>3.9004242692417812E-2</c:v>
                </c:pt>
                <c:pt idx="8">
                  <c:v>4.121101720739119E-2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2F-4E50-82E0-1319884E6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4268032"/>
        <c:axId val="284269568"/>
      </c:barChart>
      <c:lineChart>
        <c:grouping val="standard"/>
        <c:varyColors val="0"/>
        <c:ser>
          <c:idx val="0"/>
          <c:order val="0"/>
          <c:tx>
            <c:strRef>
              <c:f>'[WYSZCZEPIALNOŚĆ 2019.xlsx]Arkusz1'!$C$33</c:f>
              <c:strCache>
                <c:ptCount val="1"/>
                <c:pt idx="0">
                  <c:v>0-4 lat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'[WYSZCZEPIALNOŚĆ 2019.xlsx]Arkusz1'!$B$34:$B$42</c:f>
              <c:strCache>
                <c:ptCount val="9"/>
                <c:pt idx="0">
                  <c:v>2011/2012</c:v>
                </c:pt>
                <c:pt idx="1">
                  <c:v>2012/2013</c:v>
                </c:pt>
                <c:pt idx="2">
                  <c:v>2013/2014</c:v>
                </c:pt>
                <c:pt idx="3">
                  <c:v>2014/2015</c:v>
                </c:pt>
                <c:pt idx="4">
                  <c:v>2015/2016</c:v>
                </c:pt>
                <c:pt idx="5">
                  <c:v>2016/2017</c:v>
                </c:pt>
                <c:pt idx="6">
                  <c:v>2017/2018</c:v>
                </c:pt>
                <c:pt idx="7">
                  <c:v>2018/2019</c:v>
                </c:pt>
                <c:pt idx="8">
                  <c:v>2019/2020</c:v>
                </c:pt>
              </c:strCache>
            </c:strRef>
          </c:cat>
          <c:val>
            <c:numRef>
              <c:f>'[WYSZCZEPIALNOŚĆ 2019.xlsx]Arkusz1'!$C$34:$C$42</c:f>
              <c:numCache>
                <c:formatCode>0.00%</c:formatCode>
                <c:ptCount val="9"/>
                <c:pt idx="0">
                  <c:v>1.4181343641405629E-2</c:v>
                </c:pt>
                <c:pt idx="1">
                  <c:v>1.0147127164143687E-2</c:v>
                </c:pt>
                <c:pt idx="2">
                  <c:v>1.0227190666848537E-2</c:v>
                </c:pt>
                <c:pt idx="3">
                  <c:v>8.9071870591923771E-3</c:v>
                </c:pt>
                <c:pt idx="4">
                  <c:v>7.2752996931608046E-3</c:v>
                </c:pt>
                <c:pt idx="5">
                  <c:v>7.4439457591575159E-3</c:v>
                </c:pt>
                <c:pt idx="6">
                  <c:v>7.6470703018905141E-3</c:v>
                </c:pt>
                <c:pt idx="7">
                  <c:v>8.3475328344986832E-3</c:v>
                </c:pt>
                <c:pt idx="8">
                  <c:v>1.042500667200427E-2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E2F-4E50-82E0-1319884E63AB}"/>
            </c:ext>
          </c:extLst>
        </c:ser>
        <c:ser>
          <c:idx val="1"/>
          <c:order val="1"/>
          <c:tx>
            <c:strRef>
              <c:f>'[WYSZCZEPIALNOŚĆ 2019.xlsx]Arkusz1'!$D$33</c:f>
              <c:strCache>
                <c:ptCount val="1"/>
                <c:pt idx="0">
                  <c:v>5-14 lat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'[WYSZCZEPIALNOŚĆ 2019.xlsx]Arkusz1'!$B$34:$B$42</c:f>
              <c:strCache>
                <c:ptCount val="9"/>
                <c:pt idx="0">
                  <c:v>2011/2012</c:v>
                </c:pt>
                <c:pt idx="1">
                  <c:v>2012/2013</c:v>
                </c:pt>
                <c:pt idx="2">
                  <c:v>2013/2014</c:v>
                </c:pt>
                <c:pt idx="3">
                  <c:v>2014/2015</c:v>
                </c:pt>
                <c:pt idx="4">
                  <c:v>2015/2016</c:v>
                </c:pt>
                <c:pt idx="5">
                  <c:v>2016/2017</c:v>
                </c:pt>
                <c:pt idx="6">
                  <c:v>2017/2018</c:v>
                </c:pt>
                <c:pt idx="7">
                  <c:v>2018/2019</c:v>
                </c:pt>
                <c:pt idx="8">
                  <c:v>2019/2020</c:v>
                </c:pt>
              </c:strCache>
            </c:strRef>
          </c:cat>
          <c:val>
            <c:numRef>
              <c:f>'[WYSZCZEPIALNOŚĆ 2019.xlsx]Arkusz1'!$D$34:$D$42</c:f>
              <c:numCache>
                <c:formatCode>0.00%</c:formatCode>
                <c:ptCount val="9"/>
                <c:pt idx="0">
                  <c:v>2.4491952877967543E-2</c:v>
                </c:pt>
                <c:pt idx="1">
                  <c:v>1.7913350834640119E-2</c:v>
                </c:pt>
                <c:pt idx="2">
                  <c:v>1.6726629656397509E-2</c:v>
                </c:pt>
                <c:pt idx="3">
                  <c:v>1.5579897358306031E-2</c:v>
                </c:pt>
                <c:pt idx="4">
                  <c:v>1.3094774381072741E-2</c:v>
                </c:pt>
                <c:pt idx="5">
                  <c:v>1.3101644872979552E-2</c:v>
                </c:pt>
                <c:pt idx="6">
                  <c:v>1.2983481956015019E-2</c:v>
                </c:pt>
                <c:pt idx="7">
                  <c:v>1.3929312033811252E-2</c:v>
                </c:pt>
                <c:pt idx="8">
                  <c:v>1.385522000451932E-2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E2F-4E50-82E0-1319884E63AB}"/>
            </c:ext>
          </c:extLst>
        </c:ser>
        <c:ser>
          <c:idx val="2"/>
          <c:order val="2"/>
          <c:tx>
            <c:strRef>
              <c:f>'[WYSZCZEPIALNOŚĆ 2019.xlsx]Arkusz1'!$E$33</c:f>
              <c:strCache>
                <c:ptCount val="1"/>
                <c:pt idx="0">
                  <c:v>15-64 lat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'[WYSZCZEPIALNOŚĆ 2019.xlsx]Arkusz1'!$B$34:$B$42</c:f>
              <c:strCache>
                <c:ptCount val="9"/>
                <c:pt idx="0">
                  <c:v>2011/2012</c:v>
                </c:pt>
                <c:pt idx="1">
                  <c:v>2012/2013</c:v>
                </c:pt>
                <c:pt idx="2">
                  <c:v>2013/2014</c:v>
                </c:pt>
                <c:pt idx="3">
                  <c:v>2014/2015</c:v>
                </c:pt>
                <c:pt idx="4">
                  <c:v>2015/2016</c:v>
                </c:pt>
                <c:pt idx="5">
                  <c:v>2016/2017</c:v>
                </c:pt>
                <c:pt idx="6">
                  <c:v>2017/2018</c:v>
                </c:pt>
                <c:pt idx="7">
                  <c:v>2018/2019</c:v>
                </c:pt>
                <c:pt idx="8">
                  <c:v>2019/2020</c:v>
                </c:pt>
              </c:strCache>
            </c:strRef>
          </c:cat>
          <c:val>
            <c:numRef>
              <c:f>'[WYSZCZEPIALNOŚĆ 2019.xlsx]Arkusz1'!$E$34:$E$42</c:f>
              <c:numCache>
                <c:formatCode>0.00%</c:formatCode>
                <c:ptCount val="9"/>
                <c:pt idx="0">
                  <c:v>3.1420115362928838E-2</c:v>
                </c:pt>
                <c:pt idx="1">
                  <c:v>2.4306776116366315E-2</c:v>
                </c:pt>
                <c:pt idx="2">
                  <c:v>2.5262105326389818E-2</c:v>
                </c:pt>
                <c:pt idx="3">
                  <c:v>2.4144830308813533E-2</c:v>
                </c:pt>
                <c:pt idx="4">
                  <c:v>1.8772119563409927E-2</c:v>
                </c:pt>
                <c:pt idx="5">
                  <c:v>1.7696048481605275E-2</c:v>
                </c:pt>
                <c:pt idx="6">
                  <c:v>1.8620349071558337E-2</c:v>
                </c:pt>
                <c:pt idx="7">
                  <c:v>1.8381976656752234E-2</c:v>
                </c:pt>
                <c:pt idx="8">
                  <c:v>1.8025458394867296E-2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E2F-4E50-82E0-1319884E63AB}"/>
            </c:ext>
          </c:extLst>
        </c:ser>
        <c:ser>
          <c:idx val="3"/>
          <c:order val="3"/>
          <c:tx>
            <c:strRef>
              <c:f>'[WYSZCZEPIALNOŚĆ 2019.xlsx]Arkusz1'!$F$33</c:f>
              <c:strCache>
                <c:ptCount val="1"/>
                <c:pt idx="0">
                  <c:v>65+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'[WYSZCZEPIALNOŚĆ 2019.xlsx]Arkusz1'!$B$34:$B$42</c:f>
              <c:strCache>
                <c:ptCount val="9"/>
                <c:pt idx="0">
                  <c:v>2011/2012</c:v>
                </c:pt>
                <c:pt idx="1">
                  <c:v>2012/2013</c:v>
                </c:pt>
                <c:pt idx="2">
                  <c:v>2013/2014</c:v>
                </c:pt>
                <c:pt idx="3">
                  <c:v>2014/2015</c:v>
                </c:pt>
                <c:pt idx="4">
                  <c:v>2015/2016</c:v>
                </c:pt>
                <c:pt idx="5">
                  <c:v>2016/2017</c:v>
                </c:pt>
                <c:pt idx="6">
                  <c:v>2017/2018</c:v>
                </c:pt>
                <c:pt idx="7">
                  <c:v>2018/2019</c:v>
                </c:pt>
                <c:pt idx="8">
                  <c:v>2019/2020</c:v>
                </c:pt>
              </c:strCache>
            </c:strRef>
          </c:cat>
          <c:val>
            <c:numRef>
              <c:f>'[WYSZCZEPIALNOŚĆ 2019.xlsx]Arkusz1'!$F$34:$F$42</c:f>
              <c:numCache>
                <c:formatCode>0.00%</c:formatCode>
                <c:ptCount val="9"/>
                <c:pt idx="0">
                  <c:v>0.1419690266290386</c:v>
                </c:pt>
                <c:pt idx="1">
                  <c:v>0.1251186709995325</c:v>
                </c:pt>
                <c:pt idx="2">
                  <c:v>0.11547492793438222</c:v>
                </c:pt>
                <c:pt idx="3">
                  <c:v>0.11746586297317675</c:v>
                </c:pt>
                <c:pt idx="4">
                  <c:v>0.11355374169453122</c:v>
                </c:pt>
                <c:pt idx="5">
                  <c:v>0.11422397894471321</c:v>
                </c:pt>
                <c:pt idx="6">
                  <c:v>0.1300564227091397</c:v>
                </c:pt>
                <c:pt idx="7">
                  <c:v>0.14155511588803926</c:v>
                </c:pt>
                <c:pt idx="8">
                  <c:v>0.15060850451407712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E2F-4E50-82E0-1319884E6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4268032"/>
        <c:axId val="284269568"/>
      </c:lineChart>
      <c:catAx>
        <c:axId val="28426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84269568"/>
        <c:crosses val="autoZero"/>
        <c:auto val="1"/>
        <c:lblAlgn val="ctr"/>
        <c:lblOffset val="100"/>
        <c:noMultiLvlLbl val="0"/>
      </c:catAx>
      <c:valAx>
        <c:axId val="28426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8426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59757-BFA8-4F93-B9B0-125E57CAA016}" type="datetimeFigureOut">
              <a:rPr lang="pl-PL" smtClean="0"/>
              <a:pPr/>
              <a:t>22.01.2021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153E-DD06-44D3-BA08-BB0593FCA2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47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19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ECEA-B30A-49FE-B00D-AB69B50987EE}" type="datetimeFigureOut">
              <a:rPr lang="pl-PL" smtClean="0"/>
              <a:pPr/>
              <a:t>22.01.2021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662" y="4721303"/>
            <a:ext cx="5447465" cy="4473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19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0C81-84BB-439C-9116-12D4423BD36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72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-215900" y="808038"/>
            <a:ext cx="7177088" cy="4038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74574" y="5115434"/>
            <a:ext cx="5396595" cy="48462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Dlaczego ten slajd dopiero teraz</a:t>
            </a:r>
            <a:endParaRPr dirty="0"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821027" y="10229000"/>
            <a:ext cx="2923155" cy="538467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-PL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252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7812" cy="372745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61EBF4-AC43-4EAF-8B87-7F68C7D8034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4345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61EBF4-AC43-4EAF-8B87-7F68C7D8034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00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47166" y="1122363"/>
            <a:ext cx="862083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19868" y="3602038"/>
            <a:ext cx="8648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22.01.2021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0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22.01.2021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88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22.01.2021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110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045"/>
            <a:ext cx="9281160" cy="461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1569660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22" hasCustomPrompt="1"/>
          </p:nvPr>
        </p:nvSpPr>
        <p:spPr>
          <a:xfrm>
            <a:off x="10795001" y="341314"/>
            <a:ext cx="605367" cy="454025"/>
          </a:xfrm>
        </p:spPr>
        <p:txBody>
          <a:bodyPr anchor="ctr">
            <a:noAutofit/>
          </a:bodyPr>
          <a:lstStyle>
            <a:lvl1pPr marL="0" indent="0" algn="ctr">
              <a:buNone/>
              <a:defRPr sz="100"/>
            </a:lvl1pPr>
          </a:lstStyle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9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5277" y="1825625"/>
            <a:ext cx="9388523" cy="4351338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22.01.2021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03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22.01.2021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42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22.01.2021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23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22.01.2021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41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22.01.2021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63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22.01.2021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59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22.01.2021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7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22.01.2021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6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72502" y="365126"/>
            <a:ext cx="938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72502" y="1825625"/>
            <a:ext cx="9381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6947-EF3D-4199-A703-D2BDDF2CD09D}" type="datetimeFigureOut">
              <a:rPr lang="pl-PL" smtClean="0"/>
              <a:pPr/>
              <a:t>22.01.2021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480" y="329609"/>
            <a:ext cx="1692853" cy="1849797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 flipV="1">
            <a:off x="0" y="0"/>
            <a:ext cx="12192000" cy="2207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248C24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 flipV="1">
            <a:off x="0" y="6640734"/>
            <a:ext cx="12192000" cy="2207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zh.gov.p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tags" Target="../tags/tag2.xml"/><Relationship Id="rId7" Type="http://schemas.openxmlformats.org/officeDocument/2006/relationships/image" Target="../media/image6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tags" Target="../tags/tag4.xml"/><Relationship Id="rId7" Type="http://schemas.openxmlformats.org/officeDocument/2006/relationships/image" Target="../media/image6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Średnia dzienna zapadalność (na 100 tys. ludności) wg tygodniowych meldunków w sezonie </a:t>
            </a: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2020/21 </a:t>
            </a: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porównaniu z sezonami 2015/16 – </a:t>
            </a: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2019/20 </a:t>
            </a: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(www.pzh.gov.pl)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385" y="1773987"/>
            <a:ext cx="7360940" cy="484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020635"/>
              </p:ext>
            </p:extLst>
          </p:nvPr>
        </p:nvGraphicFramePr>
        <p:xfrm>
          <a:off x="3272591" y="4411189"/>
          <a:ext cx="6377483" cy="1477731"/>
        </p:xfrm>
        <a:graphic>
          <a:graphicData uri="http://schemas.openxmlformats.org/drawingml/2006/table">
            <a:tbl>
              <a:tblPr/>
              <a:tblGrid>
                <a:gridCol w="998620"/>
                <a:gridCol w="878305"/>
                <a:gridCol w="866274"/>
                <a:gridCol w="926431"/>
                <a:gridCol w="866274"/>
                <a:gridCol w="903115"/>
                <a:gridCol w="938464"/>
              </a:tblGrid>
              <a:tr h="26909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1.09-15.01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2018/2019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2019/2020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2020/2021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69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1 415 662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</a:t>
                      </a:r>
                      <a:r>
                        <a:rPr lang="pl-PL" sz="1200" b="1" baseline="0" dirty="0" smtClean="0"/>
                        <a:t> 798 424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1 986</a:t>
                      </a:r>
                      <a:r>
                        <a:rPr lang="pl-PL" sz="1200" b="1" baseline="0" dirty="0" smtClean="0"/>
                        <a:t> 458</a:t>
                      </a:r>
                      <a:endParaRPr lang="pl-PL" sz="1200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1 792 502</a:t>
                      </a:r>
                      <a:endParaRPr lang="pl-PL" sz="1200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1 901 073</a:t>
                      </a:r>
                      <a:endParaRPr lang="pl-PL" sz="1200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943 030</a:t>
                      </a:r>
                      <a:endParaRPr lang="pl-PL" sz="1200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56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0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-21,3%</a:t>
                      </a:r>
                      <a:endParaRPr lang="pl-PL" sz="1200" b="0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10,4%</a:t>
                      </a:r>
                      <a:endParaRPr lang="pl-PL" sz="1200" b="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-9,8%</a:t>
                      </a:r>
                      <a:endParaRPr lang="pl-PL" sz="1200" b="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6%</a:t>
                      </a:r>
                      <a:endParaRPr lang="pl-PL" sz="1200" b="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-50,4%</a:t>
                      </a:r>
                      <a:endParaRPr lang="pl-PL" sz="1200" b="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813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3 806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5 071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4 595</a:t>
                      </a:r>
                      <a:endParaRPr lang="pl-PL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4 441</a:t>
                      </a:r>
                      <a:endParaRPr lang="pl-PL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4 892</a:t>
                      </a:r>
                      <a:endParaRPr lang="pl-PL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1 814</a:t>
                      </a:r>
                      <a:endParaRPr lang="pl-PL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583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0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33,3%</a:t>
                      </a:r>
                      <a:endParaRPr lang="pl-PL" sz="1200" b="0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-9,4%</a:t>
                      </a:r>
                      <a:endParaRPr lang="pl-PL" sz="1200" b="0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-3,3%</a:t>
                      </a:r>
                      <a:endParaRPr lang="pl-PL" sz="1200" b="0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10,1%</a:t>
                      </a:r>
                      <a:endParaRPr lang="pl-PL" sz="1200" b="0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-62,9%</a:t>
                      </a:r>
                      <a:endParaRPr lang="pl-PL" sz="1200" b="0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397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0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8672118" y="4435257"/>
            <a:ext cx="998886" cy="14437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9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wg tygodniowych meldunków w sezonie </a:t>
            </a: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2020/21 </a:t>
            </a: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grupach wiekowych (www.pzh.gov.pl)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903470"/>
              </p:ext>
            </p:extLst>
          </p:nvPr>
        </p:nvGraphicFramePr>
        <p:xfrm>
          <a:off x="3056238" y="1978541"/>
          <a:ext cx="5479515" cy="883773"/>
        </p:xfrm>
        <a:graphic>
          <a:graphicData uri="http://schemas.openxmlformats.org/drawingml/2006/table">
            <a:tbl>
              <a:tblPr/>
              <a:tblGrid>
                <a:gridCol w="1170933"/>
                <a:gridCol w="1097283"/>
                <a:gridCol w="1301426"/>
                <a:gridCol w="1000410"/>
                <a:gridCol w="909463"/>
              </a:tblGrid>
              <a:tr h="18903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 w okresie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1.09.2020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15.01.2021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903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Wiek (ukończone lata)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5051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519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527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567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086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95 850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</a:t>
                      </a:r>
                      <a:r>
                        <a:rPr lang="pl-PL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030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748111"/>
              </p:ext>
            </p:extLst>
          </p:nvPr>
        </p:nvGraphicFramePr>
        <p:xfrm>
          <a:off x="3056238" y="3334544"/>
          <a:ext cx="5715493" cy="1135233"/>
        </p:xfrm>
        <a:graphic>
          <a:graphicData uri="http://schemas.openxmlformats.org/drawingml/2006/table">
            <a:tbl>
              <a:tblPr/>
              <a:tblGrid>
                <a:gridCol w="1322226"/>
                <a:gridCol w="1400052"/>
                <a:gridCol w="1412828"/>
                <a:gridCol w="1347837"/>
                <a:gridCol w="232550"/>
              </a:tblGrid>
              <a:tr h="1905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 w okresie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1.09.2020 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15.01.2021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905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Przyczyna skierowania do szpitala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775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objawy ze strony </a:t>
                      </a:r>
                      <a:r>
                        <a:rPr lang="pl-P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ukł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krążenia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objawy ze strony </a:t>
                      </a:r>
                      <a:r>
                        <a:rPr lang="pl-P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ukł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oddechowego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inne przyczyny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67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pl-PL" sz="11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662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1 814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471227"/>
              </p:ext>
            </p:extLst>
          </p:nvPr>
        </p:nvGraphicFramePr>
        <p:xfrm>
          <a:off x="3056237" y="5029479"/>
          <a:ext cx="5479516" cy="876300"/>
        </p:xfrm>
        <a:graphic>
          <a:graphicData uri="http://schemas.openxmlformats.org/drawingml/2006/table">
            <a:tbl>
              <a:tblPr/>
              <a:tblGrid>
                <a:gridCol w="1170933"/>
                <a:gridCol w="1000410"/>
                <a:gridCol w="1398300"/>
                <a:gridCol w="1000410"/>
                <a:gridCol w="909463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Zgony w okresie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1.09.2020 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15.01.2021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Wiek (ukończone lata)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535753" y="4437786"/>
            <a:ext cx="324570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00" dirty="0"/>
              <a:t>* przyczyn skierowania do szpitala może być kilka </a:t>
            </a:r>
          </a:p>
        </p:txBody>
      </p:sp>
      <p:sp>
        <p:nvSpPr>
          <p:cNvPr id="11" name="Prostokąt 4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012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991132" y="5867492"/>
            <a:ext cx="10646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procentowy udział potwierdzeń laboratoryjnych wg typu </a:t>
            </a: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 grypy. </a:t>
            </a:r>
            <a:r>
              <a:rPr lang="pl-PL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</a:t>
            </a:r>
            <a:r>
              <a:rPr lang="pl-PL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15.01.2021</a:t>
            </a:r>
            <a:endParaRPr lang="pl-PL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Laboratoryjnie potwierdzone przypadki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zakażeń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wirusami grypy </a:t>
            </a: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szczepy wirusa grypy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izolowane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sezonie epidemicznym </a:t>
            </a: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2020/2021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426" y="2490617"/>
            <a:ext cx="8757393" cy="2634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64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owiększ wyk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692" y="1643909"/>
            <a:ext cx="7537183" cy="49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+mn-lt"/>
              </a:rPr>
              <a:t>PORÓWNANIE PEŁNYCH SEZONÓW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GRYPOWYCH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400" b="1" dirty="0">
                <a:solidFill>
                  <a:srgbClr val="002060"/>
                </a:solidFill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1600" dirty="0">
                <a:solidFill>
                  <a:srgbClr val="002060"/>
                </a:solidFill>
                <a:latin typeface="+mn-lt"/>
              </a:rPr>
              <a:t>Średnia dzienna zapadalność (na </a:t>
            </a:r>
            <a:r>
              <a:rPr lang="pl-PL" sz="1600" dirty="0" smtClean="0">
                <a:solidFill>
                  <a:srgbClr val="002060"/>
                </a:solidFill>
                <a:latin typeface="+mn-lt"/>
              </a:rPr>
              <a:t>100 tys</a:t>
            </a:r>
            <a:r>
              <a:rPr lang="pl-PL" sz="1600" dirty="0">
                <a:solidFill>
                  <a:srgbClr val="002060"/>
                </a:solidFill>
                <a:latin typeface="+mn-lt"/>
              </a:rPr>
              <a:t>. ludności) wg tygodniowych meldunków w sezonie </a:t>
            </a:r>
            <a:r>
              <a:rPr lang="pl-PL" sz="1600" dirty="0" smtClean="0">
                <a:solidFill>
                  <a:srgbClr val="002060"/>
                </a:solidFill>
                <a:latin typeface="+mn-lt"/>
              </a:rPr>
              <a:t>2019/20 </a:t>
            </a:r>
            <a:r>
              <a:rPr lang="pl-PL" sz="1600" dirty="0">
                <a:solidFill>
                  <a:srgbClr val="002060"/>
                </a:solidFill>
                <a:latin typeface="+mn-lt"/>
              </a:rPr>
              <a:t/>
            </a:r>
            <a:br>
              <a:rPr lang="pl-PL" sz="1600" dirty="0">
                <a:solidFill>
                  <a:srgbClr val="002060"/>
                </a:solidFill>
                <a:latin typeface="+mn-lt"/>
              </a:rPr>
            </a:br>
            <a:r>
              <a:rPr lang="pl-PL" sz="1600" dirty="0">
                <a:solidFill>
                  <a:srgbClr val="002060"/>
                </a:solidFill>
                <a:latin typeface="+mn-lt"/>
              </a:rPr>
              <a:t>w porównaniu z sezonami </a:t>
            </a:r>
            <a:r>
              <a:rPr lang="pl-PL" sz="1600" dirty="0" smtClean="0">
                <a:solidFill>
                  <a:srgbClr val="002060"/>
                </a:solidFill>
                <a:latin typeface="+mn-lt"/>
              </a:rPr>
              <a:t>2014/15 - 2018/19 </a:t>
            </a:r>
            <a:r>
              <a:rPr lang="pl-PL" sz="1600" dirty="0">
                <a:solidFill>
                  <a:srgbClr val="002060"/>
                </a:solidFill>
                <a:latin typeface="+mn-lt"/>
              </a:rPr>
              <a:t>(www.pzh.gov.pl)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4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687138"/>
              </p:ext>
            </p:extLst>
          </p:nvPr>
        </p:nvGraphicFramePr>
        <p:xfrm>
          <a:off x="3231192" y="4297659"/>
          <a:ext cx="6319057" cy="1482636"/>
        </p:xfrm>
        <a:graphic>
          <a:graphicData uri="http://schemas.openxmlformats.org/drawingml/2006/table">
            <a:tbl>
              <a:tblPr/>
              <a:tblGrid>
                <a:gridCol w="949225"/>
                <a:gridCol w="806488"/>
                <a:gridCol w="824345"/>
                <a:gridCol w="835031"/>
                <a:gridCol w="868105"/>
                <a:gridCol w="1013171"/>
                <a:gridCol w="1022692"/>
              </a:tblGrid>
              <a:tr h="262304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1.09-31.08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2018/2019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2019/2020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21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3 773 795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4 069 412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</a:t>
                      </a:r>
                      <a:r>
                        <a:rPr lang="pl-PL" sz="1200" b="1" baseline="0" dirty="0" smtClean="0"/>
                        <a:t> 839 025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5 415</a:t>
                      </a:r>
                      <a:r>
                        <a:rPr lang="pl-PL" sz="1200" b="1" baseline="0" dirty="0" smtClean="0"/>
                        <a:t> 933</a:t>
                      </a:r>
                      <a:endParaRPr lang="pl-PL" sz="1200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4 632 114 </a:t>
                      </a:r>
                      <a:endParaRPr lang="pl-PL" sz="1200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3 969 074</a:t>
                      </a:r>
                      <a:endParaRPr lang="pl-PL" sz="1200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21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0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7,8%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18,9%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11,9%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-14,5%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-14,3%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21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12 227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17 049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16 970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18 555</a:t>
                      </a:r>
                      <a:endParaRPr lang="pl-PL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17 542</a:t>
                      </a:r>
                      <a:endParaRPr lang="pl-PL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17 639</a:t>
                      </a:r>
                      <a:endParaRPr lang="pl-PL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0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38,9%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-0,5%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9,3%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-5,4%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0,5%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21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zgony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11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140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25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47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150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65</a:t>
                      </a:r>
                      <a:endParaRPr lang="pl-PL" sz="1200" b="1" dirty="0"/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66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6588786"/>
            <a:ext cx="11036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1. 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NIZP-PZH Influenza B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2008-2019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 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US"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Belshe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RB. Vaccine. 2010;28S:D45-D5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2. </a:t>
            </a:r>
            <a:endParaRPr lang="pl-PL" sz="1400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0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Procentowy udział wirusa B </a:t>
            </a:r>
          </a:p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wśród potwierdzonych zachorowań na grypę w Polsce</a:t>
            </a:r>
            <a:endParaRPr lang="pl-PL" sz="2800" b="1" baseline="30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/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Wirusy grypy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typu B to istotna przyczyna epidemii </a:t>
            </a:r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grypy występujących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świecie co 2–4 </a:t>
            </a:r>
            <a:r>
              <a:rPr lang="pl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lata</a:t>
            </a:r>
            <a:endParaRPr lang="pl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9782387"/>
              </p:ext>
            </p:extLst>
          </p:nvPr>
        </p:nvGraphicFramePr>
        <p:xfrm>
          <a:off x="1391178" y="1802237"/>
          <a:ext cx="10290568" cy="46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71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218335"/>
              </p:ext>
            </p:extLst>
          </p:nvPr>
        </p:nvGraphicFramePr>
        <p:xfrm>
          <a:off x="1759888" y="1364285"/>
          <a:ext cx="9875520" cy="5081221"/>
        </p:xfrm>
        <a:graphic>
          <a:graphicData uri="http://schemas.openxmlformats.org/drawingml/2006/table">
            <a:tbl>
              <a:tblPr/>
              <a:tblGrid>
                <a:gridCol w="1900154"/>
                <a:gridCol w="1667913"/>
                <a:gridCol w="1752364"/>
                <a:gridCol w="1752364"/>
                <a:gridCol w="1298438"/>
                <a:gridCol w="1504287"/>
              </a:tblGrid>
              <a:tr h="5307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Sezon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Wiek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86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2012/2013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2018/2019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2019/2020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pl-PL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hape 189"/>
          <p:cNvSpPr txBox="1">
            <a:spLocks/>
          </p:cNvSpPr>
          <p:nvPr/>
        </p:nvSpPr>
        <p:spPr>
          <a:xfrm>
            <a:off x="821085" y="3625906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potwierdzonych zgonów z powodu grypy 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ostatnich 8</a:t>
            </a: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sezonów grypowych w Polsce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26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iekt 3" hidden="1">
            <a:extLst>
              <a:ext uri="{FF2B5EF4-FFF2-40B4-BE49-F238E27FC236}">
                <a16:creationId xmlns="" xmlns:a16="http://schemas.microsoft.com/office/drawing/2014/main" id="{34F10483-3665-499D-A5B5-0CE926DC106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53446273"/>
              </p:ext>
            </p:extLst>
          </p:nvPr>
        </p:nvGraphicFramePr>
        <p:xfrm>
          <a:off x="1581" y="1592"/>
          <a:ext cx="1582" cy="1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6" imgW="470" imgH="469" progId="TCLayout.ActiveDocument.1">
                  <p:embed/>
                </p:oleObj>
              </mc:Choice>
              <mc:Fallback>
                <p:oleObj name="think-cell Slide" r:id="rId6" imgW="470" imgH="46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1" y="1592"/>
                        <a:ext cx="1582" cy="1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rostokąt 2" hidden="1">
            <a:extLst>
              <a:ext uri="{FF2B5EF4-FFF2-40B4-BE49-F238E27FC236}">
                <a16:creationId xmlns="" xmlns:a16="http://schemas.microsoft.com/office/drawing/2014/main" id="{9A85DA84-5E9D-4394-96C7-B67F2FC2FAD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112" cy="159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20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graphicFrame>
        <p:nvGraphicFramePr>
          <p:cNvPr id="18" name="Wykres 17">
            <a:extLst>
              <a:ext uri="{FF2B5EF4-FFF2-40B4-BE49-F238E27FC236}">
                <a16:creationId xmlns="" xmlns:a16="http://schemas.microsoft.com/office/drawing/2014/main" id="{B00081B2-5F06-4C78-836F-8B19F7E441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494232"/>
              </p:ext>
            </p:extLst>
          </p:nvPr>
        </p:nvGraphicFramePr>
        <p:xfrm>
          <a:off x="1287772" y="1635625"/>
          <a:ext cx="10545709" cy="4202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7D00004-3AC8-4164-9951-AC42B7498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227" y="492624"/>
            <a:ext cx="9172420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Szacunkowe liczby dawek szczepionek przeciw grypie sprzedanych na rynku polskim w sezonach 2012/2013 – 2019/2020</a:t>
            </a:r>
            <a:br>
              <a:rPr lang="pl-PL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oraz poziom </a:t>
            </a:r>
            <a:r>
              <a:rPr lang="pl-PL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wyszczepialności</a:t>
            </a:r>
            <a:r>
              <a:rPr lang="pl-PL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przeciw grypie populacji polskiej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F6DD6029-B164-4EB4-996D-2E1979AD7D9D}"/>
              </a:ext>
            </a:extLst>
          </p:cNvPr>
          <p:cNvSpPr txBox="1"/>
          <p:nvPr/>
        </p:nvSpPr>
        <p:spPr>
          <a:xfrm>
            <a:off x="9211129" y="3640466"/>
            <a:ext cx="1080161" cy="401131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 defTabSz="912114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3,90%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40CFED47-3E5C-4D05-A227-35FAAECD5402}"/>
              </a:ext>
            </a:extLst>
          </p:cNvPr>
          <p:cNvSpPr txBox="1"/>
          <p:nvPr/>
        </p:nvSpPr>
        <p:spPr>
          <a:xfrm>
            <a:off x="5519839" y="4159251"/>
            <a:ext cx="1034643" cy="401131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 defTabSz="912114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3,26%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="" xmlns:a16="http://schemas.microsoft.com/office/drawing/2014/main" id="{6BAD84F4-792E-49AB-9638-50358C46C909}"/>
              </a:ext>
            </a:extLst>
          </p:cNvPr>
          <p:cNvSpPr txBox="1"/>
          <p:nvPr/>
        </p:nvSpPr>
        <p:spPr>
          <a:xfrm>
            <a:off x="6724437" y="4180075"/>
            <a:ext cx="1034643" cy="401131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 defTabSz="912114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3,26%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="" xmlns:a16="http://schemas.microsoft.com/office/drawing/2014/main" id="{E16D5A2D-6FAE-4038-A773-81045ADA5683}"/>
              </a:ext>
            </a:extLst>
          </p:cNvPr>
          <p:cNvSpPr txBox="1"/>
          <p:nvPr/>
        </p:nvSpPr>
        <p:spPr>
          <a:xfrm>
            <a:off x="7943325" y="3946525"/>
            <a:ext cx="1138107" cy="401131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 defTabSz="912114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3,64%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="" xmlns:a16="http://schemas.microsoft.com/office/drawing/2014/main" id="{0E1947DE-D1C1-4176-91DB-BE3488CCD7D9}"/>
              </a:ext>
            </a:extLst>
          </p:cNvPr>
          <p:cNvSpPr/>
          <p:nvPr/>
        </p:nvSpPr>
        <p:spPr>
          <a:xfrm>
            <a:off x="727764" y="2405452"/>
            <a:ext cx="430312" cy="29449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Liczba dawek szczepionek przeciw grypie (w tysiącach)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="" xmlns:a16="http://schemas.microsoft.com/office/drawing/2014/main" id="{E6FB798C-09A6-431C-B285-068472C8FE9A}"/>
              </a:ext>
            </a:extLst>
          </p:cNvPr>
          <p:cNvSpPr/>
          <p:nvPr/>
        </p:nvSpPr>
        <p:spPr>
          <a:xfrm>
            <a:off x="773224" y="5799760"/>
            <a:ext cx="11144005" cy="586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/>
            </a:r>
            <a:br>
              <a:rPr lang="pl-PL" sz="1600" dirty="0"/>
            </a:br>
            <a:r>
              <a:rPr lang="pl-PL" sz="1600" b="1" dirty="0">
                <a:solidFill>
                  <a:srgbClr val="002060"/>
                </a:solidFill>
                <a:ea typeface="+mj-ea"/>
                <a:cs typeface="Calibri" panose="020F0502020204030204" pitchFamily="34" charset="0"/>
              </a:rPr>
              <a:t>Na</a:t>
            </a:r>
            <a:r>
              <a:rPr lang="pl-PL" sz="1600" dirty="0"/>
              <a:t> </a:t>
            </a:r>
            <a:r>
              <a:rPr lang="pl-PL" sz="1600" b="1" dirty="0">
                <a:solidFill>
                  <a:srgbClr val="002060"/>
                </a:solidFill>
                <a:ea typeface="+mj-ea"/>
                <a:cs typeface="Calibri" panose="020F0502020204030204" pitchFamily="34" charset="0"/>
              </a:rPr>
              <a:t>podstawie</a:t>
            </a:r>
            <a:r>
              <a:rPr lang="pl-PL" sz="1600" dirty="0"/>
              <a:t> </a:t>
            </a:r>
            <a:r>
              <a:rPr lang="pl-PL" sz="1600" b="1" dirty="0">
                <a:solidFill>
                  <a:srgbClr val="002060"/>
                </a:solidFill>
                <a:ea typeface="+mj-ea"/>
                <a:cs typeface="Calibri" panose="020F0502020204030204" pitchFamily="34" charset="0"/>
              </a:rPr>
              <a:t>estymacji rynkowych na bazie danych pochodzących od dystrybutorów oraz dostępnych na stronie www.pzh.gov.pl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="" xmlns:a16="http://schemas.microsoft.com/office/drawing/2014/main" id="{6FCFC91E-BD79-4752-899F-3B62DD6018EC}"/>
              </a:ext>
            </a:extLst>
          </p:cNvPr>
          <p:cNvSpPr txBox="1"/>
          <p:nvPr/>
        </p:nvSpPr>
        <p:spPr>
          <a:xfrm>
            <a:off x="10420986" y="3429000"/>
            <a:ext cx="1080161" cy="401131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 defTabSz="912114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4,12%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="" xmlns:a16="http://schemas.microsoft.com/office/drawing/2014/main" id="{6C5A5D2E-EE3F-441B-A8BB-0111541A8A68}"/>
              </a:ext>
            </a:extLst>
          </p:cNvPr>
          <p:cNvSpPr txBox="1"/>
          <p:nvPr/>
        </p:nvSpPr>
        <p:spPr>
          <a:xfrm>
            <a:off x="4335230" y="3877909"/>
            <a:ext cx="1034643" cy="401131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 defTabSz="912114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3,70%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="" xmlns:a16="http://schemas.microsoft.com/office/drawing/2014/main" id="{BA7DBE76-3F72-4D86-BAC5-26B1D613B8E5}"/>
              </a:ext>
            </a:extLst>
          </p:cNvPr>
          <p:cNvSpPr txBox="1"/>
          <p:nvPr/>
        </p:nvSpPr>
        <p:spPr>
          <a:xfrm>
            <a:off x="3185714" y="3877909"/>
            <a:ext cx="1034643" cy="401131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 defTabSz="912114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3,69%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="" xmlns:a16="http://schemas.microsoft.com/office/drawing/2014/main" id="{82764636-711C-49FD-9AF6-E9E599C6A147}"/>
              </a:ext>
            </a:extLst>
          </p:cNvPr>
          <p:cNvSpPr txBox="1"/>
          <p:nvPr/>
        </p:nvSpPr>
        <p:spPr>
          <a:xfrm>
            <a:off x="1920561" y="3881369"/>
            <a:ext cx="1034643" cy="401131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 defTabSz="912114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3,66%</a:t>
            </a:r>
          </a:p>
        </p:txBody>
      </p:sp>
    </p:spTree>
    <p:extLst>
      <p:ext uri="{BB962C8B-B14F-4D97-AF65-F5344CB8AC3E}">
        <p14:creationId xmlns:p14="http://schemas.microsoft.com/office/powerpoint/2010/main" val="3322410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iekt 3" hidden="1">
            <a:extLst>
              <a:ext uri="{FF2B5EF4-FFF2-40B4-BE49-F238E27FC236}">
                <a16:creationId xmlns="" xmlns:a16="http://schemas.microsoft.com/office/drawing/2014/main" id="{34F10483-3665-499D-A5B5-0CE926DC106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2" y="24063"/>
          <a:ext cx="1582" cy="1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6" imgW="470" imgH="469" progId="TCLayout.ActiveDocument.1">
                  <p:embed/>
                </p:oleObj>
              </mc:Choice>
              <mc:Fallback>
                <p:oleObj name="think-cell Slide" r:id="rId6" imgW="470" imgH="46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2" y="24063"/>
                        <a:ext cx="1582" cy="1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rostokąt 2" hidden="1">
            <a:extLst>
              <a:ext uri="{FF2B5EF4-FFF2-40B4-BE49-F238E27FC236}">
                <a16:creationId xmlns="" xmlns:a16="http://schemas.microsoft.com/office/drawing/2014/main" id="{9A85DA84-5E9D-4394-96C7-B67F2FC2FAD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22481"/>
            <a:ext cx="158112" cy="15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1992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7D00004-3AC8-4164-9951-AC42B7498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227" y="511876"/>
            <a:ext cx="9172420" cy="1135507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Średnie poziomy zaszczepienia populacji w poszczególnych grupach wiekowych </a:t>
            </a:r>
            <a:r>
              <a:rPr lang="pl-PL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latach </a:t>
            </a:r>
            <a:r>
              <a:rPr lang="pl-PL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2011-2020</a:t>
            </a:r>
            <a:r>
              <a:rPr lang="pl-PL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36176" y="5853790"/>
            <a:ext cx="115644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>
                <a:solidFill>
                  <a:srgbClr val="002060"/>
                </a:solidFill>
                <a:cs typeface="Calibri" panose="020F0502020204030204" pitchFamily="34" charset="0"/>
              </a:rPr>
              <a:t>Na</a:t>
            </a:r>
            <a:r>
              <a:rPr lang="pl-PL" sz="1600" dirty="0"/>
              <a:t> </a:t>
            </a:r>
            <a:r>
              <a:rPr lang="pl-PL" sz="1600" b="1" dirty="0">
                <a:solidFill>
                  <a:srgbClr val="002060"/>
                </a:solidFill>
                <a:cs typeface="Calibri" panose="020F0502020204030204" pitchFamily="34" charset="0"/>
              </a:rPr>
              <a:t>podstawie estymacji rynkowych na bazie danych pochodzących od dystrybutorów oraz dostępnych na stronie www.pzh.gov.pl</a:t>
            </a:r>
            <a:endParaRPr lang="pl-PL" sz="1600" dirty="0"/>
          </a:p>
        </p:txBody>
      </p:sp>
      <p:graphicFrame>
        <p:nvGraphicFramePr>
          <p:cNvPr id="9" name="Chart 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829340"/>
              </p:ext>
            </p:extLst>
          </p:nvPr>
        </p:nvGraphicFramePr>
        <p:xfrm>
          <a:off x="2752724" y="1371600"/>
          <a:ext cx="7028949" cy="4482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5764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npKTB787xVOqfWVGx6xB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npKTB787xVOqfWVGx6xBw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12765</TotalTime>
  <Words>586</Words>
  <Application>Microsoft Office PowerPoint</Application>
  <PresentationFormat>Niestandardowy</PresentationFormat>
  <Paragraphs>210</Paragraphs>
  <Slides>8</Slides>
  <Notes>3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0" baseType="lpstr">
      <vt:lpstr>Motyw pakietu Office</vt:lpstr>
      <vt:lpstr>think-cell Slide</vt:lpstr>
      <vt:lpstr>Prezentacja programu PowerPoint</vt:lpstr>
      <vt:lpstr>Zachorowania i podejrzenia zachorowań na grypę wg tygodniowych meldunków w sezonie 2020/21 w grupach wiekowych (www.pzh.gov.pl)</vt:lpstr>
      <vt:lpstr>Prezentacja programu PowerPoint</vt:lpstr>
      <vt:lpstr>Prezentacja programu PowerPoint</vt:lpstr>
      <vt:lpstr>Prezentacja programu PowerPoint</vt:lpstr>
      <vt:lpstr>Prezentacja programu PowerPoint</vt:lpstr>
      <vt:lpstr>Szacunkowe liczby dawek szczepionek przeciw grypie sprzedanych na rynku polskim w sezonach 2012/2013 – 2019/2020  oraz poziom wyszczepialności przeciw grypie populacji polskiej</vt:lpstr>
      <vt:lpstr>Średnie poziomy zaszczepienia populacji w poszczególnych grupach wiekowych w latach 2011-2020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Wlaś</dc:creator>
  <cp:lastModifiedBy>Paulina Keler</cp:lastModifiedBy>
  <cp:revision>710</cp:revision>
  <cp:lastPrinted>2018-01-02T15:00:40Z</cp:lastPrinted>
  <dcterms:created xsi:type="dcterms:W3CDTF">2015-01-12T08:52:16Z</dcterms:created>
  <dcterms:modified xsi:type="dcterms:W3CDTF">2021-01-22T11:47:01Z</dcterms:modified>
</cp:coreProperties>
</file>