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3" r:id="rId2"/>
    <p:sldId id="261" r:id="rId3"/>
    <p:sldId id="257" r:id="rId4"/>
    <p:sldId id="266" r:id="rId5"/>
    <p:sldId id="267" r:id="rId6"/>
    <p:sldId id="270" r:id="rId7"/>
    <p:sldId id="272" r:id="rId8"/>
    <p:sldId id="271" r:id="rId9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Mąkólska" initials="K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F9F9F9"/>
    <a:srgbClr val="CCFFCC"/>
    <a:srgbClr val="EAEAEA"/>
    <a:srgbClr val="E2EFDA"/>
    <a:srgbClr val="248C24"/>
    <a:srgbClr val="1F7B1F"/>
    <a:srgbClr val="6EFF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72" y="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7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5.10\Udzialy\02.%20Klienci\2014-01-22%20OPZG\OPZG_2022\Konsensus%20Ekspert&#243;w\Dane\wyszczepialno&#347;&#263;%202011-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165230306610612E-2"/>
          <c:y val="6.2764425758898609E-2"/>
          <c:w val="0.93800076408884248"/>
          <c:h val="0.796380875808219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008-4383-9E64-55E5D29FE9C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24,2%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B69-4C10-9C91-A582486AF9DB}"/>
                </c:ext>
              </c:extLst>
            </c:dLbl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Arkusz2!$B$3:$B$17</c:f>
              <c:strCache>
                <c:ptCount val="15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  <c:pt idx="9">
                  <c:v>2017/2018</c:v>
                </c:pt>
                <c:pt idx="10">
                  <c:v>2018/2019</c:v>
                </c:pt>
                <c:pt idx="11">
                  <c:v>2019/2020</c:v>
                </c:pt>
                <c:pt idx="12">
                  <c:v>2020/2021</c:v>
                </c:pt>
                <c:pt idx="13">
                  <c:v>2021/2022</c:v>
                </c:pt>
                <c:pt idx="14">
                  <c:v>2022/2023</c:v>
                </c:pt>
              </c:strCache>
            </c:strRef>
          </c:cat>
          <c:val>
            <c:numRef>
              <c:f>Arkusz2!$C$3:$C$17</c:f>
              <c:numCache>
                <c:formatCode>0.00%</c:formatCode>
                <c:ptCount val="15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  <c:pt idx="9">
                  <c:v>0.70699999999999996</c:v>
                </c:pt>
                <c:pt idx="10">
                  <c:v>1.0999999999999999E-2</c:v>
                </c:pt>
                <c:pt idx="11">
                  <c:v>0.05</c:v>
                </c:pt>
                <c:pt idx="12">
                  <c:v>1</c:v>
                </c:pt>
                <c:pt idx="13" formatCode="0%">
                  <c:v>0.08</c:v>
                </c:pt>
                <c:pt idx="14">
                  <c:v>0.24199999999999999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18-4EC2-BAA1-F7060A4357BB}"/>
            </c:ext>
          </c:extLst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Arkusz2!$B$3:$B$17</c:f>
              <c:strCache>
                <c:ptCount val="15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  <c:pt idx="9">
                  <c:v>2017/2018</c:v>
                </c:pt>
                <c:pt idx="10">
                  <c:v>2018/2019</c:v>
                </c:pt>
                <c:pt idx="11">
                  <c:v>2019/2020</c:v>
                </c:pt>
                <c:pt idx="12">
                  <c:v>2020/2021</c:v>
                </c:pt>
                <c:pt idx="13">
                  <c:v>2021/2022</c:v>
                </c:pt>
                <c:pt idx="14">
                  <c:v>2022/2023</c:v>
                </c:pt>
              </c:strCache>
            </c:strRef>
          </c:cat>
          <c:val>
            <c:numRef>
              <c:f>Arkusz2!$D$3:$D$17</c:f>
              <c:numCache>
                <c:formatCode>0.00%</c:formatCode>
                <c:ptCount val="15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  <c:pt idx="9">
                  <c:v>0.218</c:v>
                </c:pt>
                <c:pt idx="10">
                  <c:v>0.17100000000000001</c:v>
                </c:pt>
                <c:pt idx="11">
                  <c:v>0.67799999999999994</c:v>
                </c:pt>
                <c:pt idx="12" formatCode="0%">
                  <c:v>0</c:v>
                </c:pt>
                <c:pt idx="13">
                  <c:v>0.81399999999999995</c:v>
                </c:pt>
                <c:pt idx="14">
                  <c:v>0.53700000000000003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18-4EC2-BAA1-F7060A4357BB}"/>
            </c:ext>
          </c:extLst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Arkusz2!$B$3:$B$17</c:f>
              <c:strCache>
                <c:ptCount val="15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  <c:pt idx="9">
                  <c:v>2017/2018</c:v>
                </c:pt>
                <c:pt idx="10">
                  <c:v>2018/2019</c:v>
                </c:pt>
                <c:pt idx="11">
                  <c:v>2019/2020</c:v>
                </c:pt>
                <c:pt idx="12">
                  <c:v>2020/2021</c:v>
                </c:pt>
                <c:pt idx="13">
                  <c:v>2021/2022</c:v>
                </c:pt>
                <c:pt idx="14">
                  <c:v>2022/2023</c:v>
                </c:pt>
              </c:strCache>
            </c:strRef>
          </c:cat>
          <c:val>
            <c:numRef>
              <c:f>Arkusz2!$E$3:$E$17</c:f>
              <c:numCache>
                <c:formatCode>0.00%</c:formatCode>
                <c:ptCount val="15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  <c:pt idx="9">
                  <c:v>6.4000000000000001E-2</c:v>
                </c:pt>
                <c:pt idx="10">
                  <c:v>0.71499999999999997</c:v>
                </c:pt>
                <c:pt idx="11">
                  <c:v>0.192</c:v>
                </c:pt>
                <c:pt idx="12" formatCode="0%">
                  <c:v>0</c:v>
                </c:pt>
                <c:pt idx="13" formatCode="0%">
                  <c:v>0</c:v>
                </c:pt>
                <c:pt idx="14">
                  <c:v>9.9000000000000005E-2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18-4EC2-BAA1-F7060A4357BB}"/>
            </c:ext>
          </c:extLst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Arkusz2!$B$3:$B$17</c:f>
              <c:strCache>
                <c:ptCount val="15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  <c:pt idx="9">
                  <c:v>2017/2018</c:v>
                </c:pt>
                <c:pt idx="10">
                  <c:v>2018/2019</c:v>
                </c:pt>
                <c:pt idx="11">
                  <c:v>2019/2020</c:v>
                </c:pt>
                <c:pt idx="12">
                  <c:v>2020/2021</c:v>
                </c:pt>
                <c:pt idx="13">
                  <c:v>2021/2022</c:v>
                </c:pt>
                <c:pt idx="14">
                  <c:v>2022/2023</c:v>
                </c:pt>
              </c:strCache>
            </c:strRef>
          </c:cat>
          <c:val>
            <c:numRef>
              <c:f>Arkusz2!$F$3:$F$17</c:f>
              <c:numCache>
                <c:formatCode>0.00%</c:formatCode>
                <c:ptCount val="15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  <c:pt idx="9" formatCode="0%">
                  <c:v>0.01</c:v>
                </c:pt>
                <c:pt idx="10">
                  <c:v>4.2999999999999997E-2</c:v>
                </c:pt>
                <c:pt idx="11">
                  <c:v>0.08</c:v>
                </c:pt>
                <c:pt idx="12" formatCode="0%">
                  <c:v>0</c:v>
                </c:pt>
                <c:pt idx="13">
                  <c:v>0.106</c:v>
                </c:pt>
                <c:pt idx="14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8-4EC2-BAA1-F7060A4357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5041800"/>
        <c:axId val="295042976"/>
      </c:barChart>
      <c:catAx>
        <c:axId val="295041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95042976"/>
        <c:crosses val="autoZero"/>
        <c:auto val="1"/>
        <c:lblAlgn val="ctr"/>
        <c:lblOffset val="100"/>
        <c:noMultiLvlLbl val="0"/>
      </c:catAx>
      <c:valAx>
        <c:axId val="29504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95041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785046781218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-0.30523717216214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58-4F23-99A7-2CC9337144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Arkusz1!$J$70:$J$75</c:f>
              <c:strCache>
                <c:ptCount val="6"/>
                <c:pt idx="0">
                  <c:v>2017/2018</c:v>
                </c:pt>
                <c:pt idx="1">
                  <c:v>2018/2019</c:v>
                </c:pt>
                <c:pt idx="2">
                  <c:v>2019/2020</c:v>
                </c:pt>
                <c:pt idx="3">
                  <c:v>2020/2021</c:v>
                </c:pt>
                <c:pt idx="4">
                  <c:v>2021/2022</c:v>
                </c:pt>
                <c:pt idx="5">
                  <c:v>2022/2023</c:v>
                </c:pt>
              </c:strCache>
            </c:strRef>
          </c:cat>
          <c:val>
            <c:numRef>
              <c:f>Arkusz1!$K$70:$K$75</c:f>
              <c:numCache>
                <c:formatCode>#,##0</c:formatCode>
                <c:ptCount val="6"/>
                <c:pt idx="0">
                  <c:v>1399.288</c:v>
                </c:pt>
                <c:pt idx="1">
                  <c:v>1498.5039999999999</c:v>
                </c:pt>
                <c:pt idx="2">
                  <c:v>1581.7850000000001</c:v>
                </c:pt>
                <c:pt idx="3">
                  <c:v>2300</c:v>
                </c:pt>
                <c:pt idx="4">
                  <c:v>2641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5B-4FA2-997F-75ED42E0E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5041016"/>
        <c:axId val="295044544"/>
      </c:barChart>
      <c:catAx>
        <c:axId val="29504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5044544"/>
        <c:crosses val="autoZero"/>
        <c:auto val="1"/>
        <c:lblAlgn val="ctr"/>
        <c:lblOffset val="100"/>
        <c:noMultiLvlLbl val="0"/>
      </c:catAx>
      <c:valAx>
        <c:axId val="29504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504101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627649724354086E-2"/>
          <c:y val="6.6492642699122098E-2"/>
          <c:w val="0.90396867589003604"/>
          <c:h val="0.81655969196624245"/>
        </c:manualLayout>
      </c:layout>
      <c:barChart>
        <c:barDir val="col"/>
        <c:grouping val="clustered"/>
        <c:varyColors val="0"/>
        <c:ser>
          <c:idx val="4"/>
          <c:order val="4"/>
          <c:tx>
            <c:strRef>
              <c:f>Arkusz1!$F$1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Arkusz1!$A$2:$A$12</c:f>
              <c:strCache>
                <c:ptCount val="11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  <c:pt idx="7">
                  <c:v>2018/2019</c:v>
                </c:pt>
                <c:pt idx="8">
                  <c:v>2019/2020</c:v>
                </c:pt>
                <c:pt idx="9">
                  <c:v>2020/2021</c:v>
                </c:pt>
                <c:pt idx="10">
                  <c:v>2021/2022</c:v>
                </c:pt>
              </c:strCache>
            </c:strRef>
          </c:cat>
          <c:val>
            <c:numRef>
              <c:f>Arkusz1!$F$2:$F$12</c:f>
              <c:numCache>
                <c:formatCode>0.0%</c:formatCode>
                <c:ptCount val="11"/>
                <c:pt idx="0">
                  <c:v>4.48E-2</c:v>
                </c:pt>
                <c:pt idx="1">
                  <c:v>3.6600000000000001E-2</c:v>
                </c:pt>
                <c:pt idx="2">
                  <c:v>3.6900000000000002E-2</c:v>
                </c:pt>
                <c:pt idx="3">
                  <c:v>3.6999999999999998E-2</c:v>
                </c:pt>
                <c:pt idx="4">
                  <c:v>3.2599999999999997E-2</c:v>
                </c:pt>
                <c:pt idx="5">
                  <c:v>3.2599999999999997E-2</c:v>
                </c:pt>
                <c:pt idx="6">
                  <c:v>3.6400000000000002E-2</c:v>
                </c:pt>
                <c:pt idx="7">
                  <c:v>3.9E-2</c:v>
                </c:pt>
                <c:pt idx="8">
                  <c:v>4.1200000000000001E-2</c:v>
                </c:pt>
                <c:pt idx="9">
                  <c:v>6.0299999999999999E-2</c:v>
                </c:pt>
                <c:pt idx="1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C-4A30-AE82-BC558EA014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95037488"/>
        <c:axId val="295039448"/>
      </c:barChart>
      <c:lineChart>
        <c:grouping val="standard"/>
        <c:varyColors val="0"/>
        <c:ser>
          <c:idx val="1"/>
          <c:order val="1"/>
          <c:tx>
            <c:strRef>
              <c:f>Arkusz1!$C$1</c:f>
              <c:strCache>
                <c:ptCount val="1"/>
                <c:pt idx="0">
                  <c:v>5-14.</c:v>
                </c:pt>
              </c:strCache>
            </c:strRef>
          </c:tx>
          <c:spPr>
            <a:ln w="28575" cap="rnd">
              <a:solidFill>
                <a:schemeClr val="accent1">
                  <a:alpha val="96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Arkusz1!$A$2:$A$12</c:f>
              <c:strCache>
                <c:ptCount val="11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  <c:pt idx="7">
                  <c:v>2018/2019</c:v>
                </c:pt>
                <c:pt idx="8">
                  <c:v>2019/2020</c:v>
                </c:pt>
                <c:pt idx="9">
                  <c:v>2020/2021</c:v>
                </c:pt>
                <c:pt idx="10">
                  <c:v>2021/2022</c:v>
                </c:pt>
              </c:strCache>
            </c:strRef>
          </c:cat>
          <c:val>
            <c:numRef>
              <c:f>Arkusz1!$C$2:$C$12</c:f>
              <c:numCache>
                <c:formatCode>0.0%</c:formatCode>
                <c:ptCount val="11"/>
                <c:pt idx="0">
                  <c:v>2.4500000000000001E-2</c:v>
                </c:pt>
                <c:pt idx="1">
                  <c:v>1.7899999999999999E-2</c:v>
                </c:pt>
                <c:pt idx="2">
                  <c:v>1.67E-2</c:v>
                </c:pt>
                <c:pt idx="3">
                  <c:v>1.5599999999999999E-2</c:v>
                </c:pt>
                <c:pt idx="4">
                  <c:v>1.3100000000000001E-2</c:v>
                </c:pt>
                <c:pt idx="5">
                  <c:v>1.3100000000000001E-2</c:v>
                </c:pt>
                <c:pt idx="6">
                  <c:v>1.2999999999999999E-2</c:v>
                </c:pt>
                <c:pt idx="7">
                  <c:v>1.3899999999999999E-2</c:v>
                </c:pt>
                <c:pt idx="8">
                  <c:v>1.38E-2</c:v>
                </c:pt>
                <c:pt idx="9">
                  <c:v>2.3099999999999999E-2</c:v>
                </c:pt>
                <c:pt idx="10">
                  <c:v>2.23E-2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1C-4A30-AE82-BC558EA0146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15-64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Arkusz1!$A$2:$A$12</c:f>
              <c:strCache>
                <c:ptCount val="11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  <c:pt idx="7">
                  <c:v>2018/2019</c:v>
                </c:pt>
                <c:pt idx="8">
                  <c:v>2019/2020</c:v>
                </c:pt>
                <c:pt idx="9">
                  <c:v>2020/2021</c:v>
                </c:pt>
                <c:pt idx="10">
                  <c:v>2021/2022</c:v>
                </c:pt>
              </c:strCache>
            </c:strRef>
          </c:cat>
          <c:val>
            <c:numRef>
              <c:f>Arkusz1!$D$2:$D$12</c:f>
              <c:numCache>
                <c:formatCode>0.0%</c:formatCode>
                <c:ptCount val="11"/>
                <c:pt idx="0">
                  <c:v>3.1399999999999997E-2</c:v>
                </c:pt>
                <c:pt idx="1">
                  <c:v>2.4299999999999999E-2</c:v>
                </c:pt>
                <c:pt idx="2">
                  <c:v>2.53E-2</c:v>
                </c:pt>
                <c:pt idx="3">
                  <c:v>2.46E-2</c:v>
                </c:pt>
                <c:pt idx="4">
                  <c:v>1.77E-2</c:v>
                </c:pt>
                <c:pt idx="5">
                  <c:v>1.77E-2</c:v>
                </c:pt>
                <c:pt idx="6">
                  <c:v>1.8599999999999998E-2</c:v>
                </c:pt>
                <c:pt idx="7">
                  <c:v>1.84E-2</c:v>
                </c:pt>
                <c:pt idx="8">
                  <c:v>1.7999999999999999E-2</c:v>
                </c:pt>
                <c:pt idx="9">
                  <c:v>3.4700000000000002E-2</c:v>
                </c:pt>
                <c:pt idx="10">
                  <c:v>6.5799999999999997E-2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1C-4A30-AE82-BC558EA0146F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65+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Arkusz1!$A$2:$A$12</c:f>
              <c:strCache>
                <c:ptCount val="11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  <c:pt idx="7">
                  <c:v>2018/2019</c:v>
                </c:pt>
                <c:pt idx="8">
                  <c:v>2019/2020</c:v>
                </c:pt>
                <c:pt idx="9">
                  <c:v>2020/2021</c:v>
                </c:pt>
                <c:pt idx="10">
                  <c:v>2021/2022</c:v>
                </c:pt>
              </c:strCache>
            </c:strRef>
          </c:cat>
          <c:val>
            <c:numRef>
              <c:f>Arkusz1!$E$2:$E$12</c:f>
              <c:numCache>
                <c:formatCode>0.0%</c:formatCode>
                <c:ptCount val="11"/>
                <c:pt idx="0">
                  <c:v>0.14199999999999999</c:v>
                </c:pt>
                <c:pt idx="1">
                  <c:v>0.125</c:v>
                </c:pt>
                <c:pt idx="2">
                  <c:v>0.115</c:v>
                </c:pt>
                <c:pt idx="3">
                  <c:v>0.11700000000000001</c:v>
                </c:pt>
                <c:pt idx="4">
                  <c:v>0.114</c:v>
                </c:pt>
                <c:pt idx="5">
                  <c:v>0.114</c:v>
                </c:pt>
                <c:pt idx="6">
                  <c:v>0.13</c:v>
                </c:pt>
                <c:pt idx="7">
                  <c:v>0.14199999999999999</c:v>
                </c:pt>
                <c:pt idx="8">
                  <c:v>0.151</c:v>
                </c:pt>
                <c:pt idx="9">
                  <c:v>0.184</c:v>
                </c:pt>
                <c:pt idx="10">
                  <c:v>0.22939999999999999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1C-4A30-AE82-BC558EA014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5037488"/>
        <c:axId val="295039448"/>
      </c:lineChart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0-4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Arkusz1!$A$2:$A$12</c:f>
              <c:strCache>
                <c:ptCount val="11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  <c:pt idx="7">
                  <c:v>2018/2019</c:v>
                </c:pt>
                <c:pt idx="8">
                  <c:v>2019/2020</c:v>
                </c:pt>
                <c:pt idx="9">
                  <c:v>2020/2021</c:v>
                </c:pt>
                <c:pt idx="10">
                  <c:v>2021/2022</c:v>
                </c:pt>
              </c:strCache>
            </c:strRef>
          </c:cat>
          <c:val>
            <c:numRef>
              <c:f>Arkusz1!$B$2:$B$12</c:f>
              <c:numCache>
                <c:formatCode>0.0%</c:formatCode>
                <c:ptCount val="11"/>
                <c:pt idx="0">
                  <c:v>1.4200000000000001E-2</c:v>
                </c:pt>
                <c:pt idx="1">
                  <c:v>1.01E-2</c:v>
                </c:pt>
                <c:pt idx="2">
                  <c:v>1.0200000000000001E-2</c:v>
                </c:pt>
                <c:pt idx="3">
                  <c:v>8.8999999999999999E-3</c:v>
                </c:pt>
                <c:pt idx="4">
                  <c:v>7.3000000000000001E-3</c:v>
                </c:pt>
                <c:pt idx="5">
                  <c:v>7.4000000000000003E-3</c:v>
                </c:pt>
                <c:pt idx="6">
                  <c:v>7.6E-3</c:v>
                </c:pt>
                <c:pt idx="7">
                  <c:v>8.3000000000000001E-3</c:v>
                </c:pt>
                <c:pt idx="8">
                  <c:v>1.0500000000000001E-2</c:v>
                </c:pt>
                <c:pt idx="9">
                  <c:v>1.9900000000000001E-2</c:v>
                </c:pt>
                <c:pt idx="10">
                  <c:v>2.41E-2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31C-4A30-AE82-BC558EA014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5037880"/>
        <c:axId val="295043368"/>
      </c:lineChart>
      <c:catAx>
        <c:axId val="29503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5039448"/>
        <c:crosses val="autoZero"/>
        <c:auto val="1"/>
        <c:lblAlgn val="ctr"/>
        <c:lblOffset val="100"/>
        <c:noMultiLvlLbl val="0"/>
      </c:catAx>
      <c:valAx>
        <c:axId val="295039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5037488"/>
        <c:crosses val="autoZero"/>
        <c:crossBetween val="between"/>
      </c:valAx>
      <c:valAx>
        <c:axId val="295043368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295037880"/>
        <c:crosses val="max"/>
        <c:crossBetween val="between"/>
      </c:valAx>
      <c:catAx>
        <c:axId val="295037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95043368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accent4">
              <a:lumMod val="60000"/>
              <a:lumOff val="4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9757-BFA8-4F93-B9B0-125E57CAA016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153E-DD06-44D3-BA08-BB0593FCA2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47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19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ECEA-B30A-49FE-B00D-AB69B50987EE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662" y="4721303"/>
            <a:ext cx="5447465" cy="4473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19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0C81-84BB-439C-9116-12D4423BD36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7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74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61EBF4-AC43-4EAF-8B87-7F68C7D8034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345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74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61EBF4-AC43-4EAF-8B87-7F68C7D8034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528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61EBF4-AC43-4EAF-8B87-7F68C7D8034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00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47166" y="1122363"/>
            <a:ext cx="8620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9868" y="3602038"/>
            <a:ext cx="8648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0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8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045"/>
            <a:ext cx="9281160" cy="46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1569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22" hasCustomPrompt="1"/>
          </p:nvPr>
        </p:nvSpPr>
        <p:spPr>
          <a:xfrm>
            <a:off x="10795001" y="341314"/>
            <a:ext cx="605367" cy="4540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"/>
            </a:lvl1pPr>
          </a:lstStyle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277" y="1825625"/>
            <a:ext cx="9388523" cy="435133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2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2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41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3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6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72502" y="365126"/>
            <a:ext cx="938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502" y="1825625"/>
            <a:ext cx="9381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947-EF3D-4199-A703-D2BDDF2CD09D}" type="datetimeFigureOut">
              <a:rPr lang="pl-PL" smtClean="0"/>
              <a:pPr/>
              <a:t>25.04.2023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480" y="329609"/>
            <a:ext cx="1692853" cy="1849797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 flipV="1">
            <a:off x="0" y="0"/>
            <a:ext cx="12192000" cy="220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248C24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 flipV="1">
            <a:off x="0" y="6640734"/>
            <a:ext cx="12192000" cy="2207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owiększ wykres">
            <a:extLst>
              <a:ext uri="{FF2B5EF4-FFF2-40B4-BE49-F238E27FC236}">
                <a16:creationId xmlns:a16="http://schemas.microsoft.com/office/drawing/2014/main" id="{BC915F9B-4F5B-DCC4-057D-B99AEE381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325" y="1545252"/>
            <a:ext cx="7564580" cy="496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Średnia dzienna zapadalność (na 100 tys. ludności) wg tygodniowych meldunków w sezonie 2022/23 </a:t>
            </a:r>
            <a:b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porównaniu z sezonami 2015/16 – 2022/23 (www.pzh.gov.pl)</a:t>
            </a:r>
          </a:p>
        </p:txBody>
      </p:sp>
      <p:sp>
        <p:nvSpPr>
          <p:cNvPr id="5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epidemiologiczne NIZP-PZH. Dostępne na </a:t>
            </a:r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12" name="Tabela 8">
            <a:extLst>
              <a:ext uri="{FF2B5EF4-FFF2-40B4-BE49-F238E27FC236}">
                <a16:creationId xmlns:a16="http://schemas.microsoft.com/office/drawing/2014/main" id="{449DDCEF-96BF-4385-A308-B672C5594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19940"/>
              </p:ext>
            </p:extLst>
          </p:nvPr>
        </p:nvGraphicFramePr>
        <p:xfrm>
          <a:off x="3273287" y="4158277"/>
          <a:ext cx="6702413" cy="1677565"/>
        </p:xfrm>
        <a:graphic>
          <a:graphicData uri="http://schemas.openxmlformats.org/drawingml/2006/table">
            <a:tbl>
              <a:tblPr/>
              <a:tblGrid>
                <a:gridCol w="830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4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0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043">
                  <a:extLst>
                    <a:ext uri="{9D8B030D-6E8A-4147-A177-3AD203B41FA5}">
                      <a16:colId xmlns:a16="http://schemas.microsoft.com/office/drawing/2014/main" val="65491965"/>
                    </a:ext>
                  </a:extLst>
                </a:gridCol>
                <a:gridCol w="761043">
                  <a:extLst>
                    <a:ext uri="{9D8B030D-6E8A-4147-A177-3AD203B41FA5}">
                      <a16:colId xmlns:a16="http://schemas.microsoft.com/office/drawing/2014/main" val="2195701153"/>
                    </a:ext>
                  </a:extLst>
                </a:gridCol>
              </a:tblGrid>
              <a:tr h="23368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1.09-31.03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2018/2019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2019/2020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2020/2021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2021/2022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2022/2023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79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3 070 082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3 793 770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4355 558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3 590 026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3 636 950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1 447 941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2 524 869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5 004 424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68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  <a:endParaRPr lang="pl-PL" sz="11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-21,3%</a:t>
                      </a:r>
                      <a:endParaRPr lang="pl-PL" sz="11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02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13 077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13 779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29 731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68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100" b="0" dirty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-476,6%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8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Prostokąt 3">
            <a:extLst>
              <a:ext uri="{FF2B5EF4-FFF2-40B4-BE49-F238E27FC236}">
                <a16:creationId xmlns:a16="http://schemas.microsoft.com/office/drawing/2014/main" id="{522F41FC-FBAE-49CD-8398-3356E62209A9}"/>
              </a:ext>
            </a:extLst>
          </p:cNvPr>
          <p:cNvSpPr/>
          <p:nvPr/>
        </p:nvSpPr>
        <p:spPr>
          <a:xfrm>
            <a:off x="9210262" y="4187511"/>
            <a:ext cx="765438" cy="16343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29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wg tygodniowych meldunków w sezonie 2022/23 w grupach wiekowych (www.pzh.gov.pl)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305141"/>
              </p:ext>
            </p:extLst>
          </p:nvPr>
        </p:nvGraphicFramePr>
        <p:xfrm>
          <a:off x="3056238" y="1900005"/>
          <a:ext cx="5479515" cy="883773"/>
        </p:xfrm>
        <a:graphic>
          <a:graphicData uri="http://schemas.openxmlformats.org/drawingml/2006/table">
            <a:tbl>
              <a:tblPr/>
              <a:tblGrid>
                <a:gridCol w="1170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1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903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 w okresie 1.09.2022 –  31.03.2023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3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Wiek (ukończone lata)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51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1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1 049 786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1 218 322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2 280 558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455 758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5 004 424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836278"/>
              </p:ext>
            </p:extLst>
          </p:nvPr>
        </p:nvGraphicFramePr>
        <p:xfrm>
          <a:off x="3056238" y="3334544"/>
          <a:ext cx="5715493" cy="1118186"/>
        </p:xfrm>
        <a:graphic>
          <a:graphicData uri="http://schemas.openxmlformats.org/drawingml/2006/table">
            <a:tbl>
              <a:tblPr/>
              <a:tblGrid>
                <a:gridCol w="1322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0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 w okresie 1.09.2022 – 31.03.2023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Przyczyna skierowania do szpitala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5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objawy ze strony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ukł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Krążenia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objawy ze strony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ukł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oddechowego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inne przyczyny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6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27 956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2 168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29 731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978876"/>
              </p:ext>
            </p:extLst>
          </p:nvPr>
        </p:nvGraphicFramePr>
        <p:xfrm>
          <a:off x="3056237" y="5029479"/>
          <a:ext cx="5479516" cy="876300"/>
        </p:xfrm>
        <a:graphic>
          <a:graphicData uri="http://schemas.openxmlformats.org/drawingml/2006/table">
            <a:tbl>
              <a:tblPr/>
              <a:tblGrid>
                <a:gridCol w="1170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Zgony w okresie 1.09.2022 – 31.03.2023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Wiek (ukończone lata)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535753" y="4437786"/>
            <a:ext cx="324570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00" dirty="0"/>
              <a:t>* przyczyn skierowania do szpitala może być kilka </a:t>
            </a:r>
          </a:p>
        </p:txBody>
      </p:sp>
      <p:sp>
        <p:nvSpPr>
          <p:cNvPr id="11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epidemiologiczne NIZP-PZH. Dostępne na </a:t>
            </a:r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012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991132" y="5867492"/>
            <a:ext cx="1064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i procentowy udział potwierdzeń laboratoryjnych wg typu wirusa grypy. </a:t>
            </a:r>
            <a:r>
              <a:rPr lang="pl-PL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31.03.2023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epidemiologiczne NIZP-PZH. Dostępne na </a:t>
            </a:r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Laboratoryjnie potwierdzone przypadki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zakażeń wirusami grypy oraz szczepy wirusa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izolowane w sezonie epidemicznym 2022/2023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F2E401A-7679-9F29-5DF8-6B4C8EF6F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397" y="2299136"/>
            <a:ext cx="9251206" cy="293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40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6588786"/>
            <a:ext cx="1103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1. Meldunki epidemiologiczne NIZP-PZH Influenza B 2008-2021 . Dostępne na </a:t>
            </a:r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Belshe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RB. Vaccine. 2010;28S:D45-D5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0" name="Shape 189"/>
          <p:cNvSpPr txBox="1">
            <a:spLocks/>
          </p:cNvSpPr>
          <p:nvPr/>
        </p:nvSpPr>
        <p:spPr>
          <a:xfrm>
            <a:off x="828215" y="581097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potwierdzonych zachorowań na grypę w Polsce</a:t>
            </a:r>
            <a:endParaRPr lang="pl-PL" sz="2800" b="1" baseline="30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/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Wirusy grypy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typu B to istotna przyczyna epidemii </a:t>
            </a:r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występujących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świecie co 2–4 lata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357379"/>
              </p:ext>
            </p:extLst>
          </p:nvPr>
        </p:nvGraphicFramePr>
        <p:xfrm>
          <a:off x="211015" y="2071450"/>
          <a:ext cx="11852031" cy="4317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9A88CB62-8CFE-823F-73EF-F87C9245C23F}"/>
              </a:ext>
            </a:extLst>
          </p:cNvPr>
          <p:cNvSpPr txBox="1"/>
          <p:nvPr/>
        </p:nvSpPr>
        <p:spPr>
          <a:xfrm>
            <a:off x="8829892" y="6588785"/>
            <a:ext cx="33621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31.03.2023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36713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432383"/>
              </p:ext>
            </p:extLst>
          </p:nvPr>
        </p:nvGraphicFramePr>
        <p:xfrm>
          <a:off x="1887415" y="1565824"/>
          <a:ext cx="9271105" cy="4957138"/>
        </p:xfrm>
        <a:graphic>
          <a:graphicData uri="http://schemas.openxmlformats.org/drawingml/2006/table">
            <a:tbl>
              <a:tblPr/>
              <a:tblGrid>
                <a:gridCol w="1783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8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22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26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4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2012/2013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4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4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4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4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4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4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2018/2019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4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2019/2020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4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2020/2021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854853"/>
                  </a:ext>
                </a:extLst>
              </a:tr>
              <a:tr h="3674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2021/2022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4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2022/2023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829328"/>
                  </a:ext>
                </a:extLst>
              </a:tr>
            </a:tbl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821085" y="3625906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potwierdzonych zgonów z powodu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ostatnich 10 sezonów grypowych w Polsce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epidemiologiczne NIZP-PZH. Dostępne na </a:t>
            </a:r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EEEAAB2-EB7E-E5B4-B078-307F389CC3E1}"/>
              </a:ext>
            </a:extLst>
          </p:cNvPr>
          <p:cNvSpPr txBox="1"/>
          <p:nvPr/>
        </p:nvSpPr>
        <p:spPr>
          <a:xfrm>
            <a:off x="7796412" y="6588025"/>
            <a:ext cx="33621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Dane z całego sezonu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08262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iekt 3" hidden="1">
            <a:extLst>
              <a:ext uri="{FF2B5EF4-FFF2-40B4-BE49-F238E27FC236}">
                <a16:creationId xmlns:a16="http://schemas.microsoft.com/office/drawing/2014/main" id="{34F10483-3665-499D-A5B5-0CE926DC106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52377220"/>
              </p:ext>
            </p:extLst>
          </p:nvPr>
        </p:nvGraphicFramePr>
        <p:xfrm>
          <a:off x="1581" y="1592"/>
          <a:ext cx="1582" cy="1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1" y="1592"/>
                        <a:ext cx="1582" cy="1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rostokąt 2" hidden="1">
            <a:extLst>
              <a:ext uri="{FF2B5EF4-FFF2-40B4-BE49-F238E27FC236}">
                <a16:creationId xmlns:a16="http://schemas.microsoft.com/office/drawing/2014/main" id="{9A85DA84-5E9D-4394-96C7-B67F2FC2FAD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112" cy="159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20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7D00004-3AC8-4164-9951-AC42B749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227" y="492624"/>
            <a:ext cx="9172420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Szacunkowe liczby dawek szczepionek przeciw grypie sprzedanych na rynku polskim w sezonach 2017/2018 – 2022/2023</a:t>
            </a:r>
            <a:br>
              <a:rPr lang="pl-PL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oraz poziom wyszczepialności przeciw grypie populacji polskiej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0E1947DE-D1C1-4176-91DB-BE3488CCD7D9}"/>
              </a:ext>
            </a:extLst>
          </p:cNvPr>
          <p:cNvSpPr/>
          <p:nvPr/>
        </p:nvSpPr>
        <p:spPr>
          <a:xfrm>
            <a:off x="727764" y="2405452"/>
            <a:ext cx="430312" cy="29449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Liczba dawek szczepionek przeciw grypie (w tysiącach)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E6FB798C-09A6-431C-B285-068472C8FE9A}"/>
              </a:ext>
            </a:extLst>
          </p:cNvPr>
          <p:cNvSpPr/>
          <p:nvPr/>
        </p:nvSpPr>
        <p:spPr>
          <a:xfrm>
            <a:off x="773224" y="5799760"/>
            <a:ext cx="11144005" cy="58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pl-PL" sz="1600" dirty="0"/>
            </a:br>
            <a:r>
              <a:rPr lang="pl-PL" sz="1600" b="1" dirty="0">
                <a:solidFill>
                  <a:srgbClr val="002060"/>
                </a:solidFill>
                <a:ea typeface="+mj-ea"/>
                <a:cs typeface="Calibri" panose="020F0502020204030204" pitchFamily="34" charset="0"/>
              </a:rPr>
              <a:t>Na</a:t>
            </a:r>
            <a:r>
              <a:rPr lang="pl-PL" sz="1600" dirty="0"/>
              <a:t> </a:t>
            </a:r>
            <a:r>
              <a:rPr lang="pl-PL" sz="1600" b="1" dirty="0">
                <a:solidFill>
                  <a:srgbClr val="002060"/>
                </a:solidFill>
                <a:ea typeface="+mj-ea"/>
                <a:cs typeface="Calibri" panose="020F0502020204030204" pitchFamily="34" charset="0"/>
              </a:rPr>
              <a:t>podstawie</a:t>
            </a:r>
            <a:r>
              <a:rPr lang="pl-PL" sz="1600" dirty="0"/>
              <a:t> </a:t>
            </a:r>
            <a:r>
              <a:rPr lang="pl-PL" sz="1600" b="1" dirty="0">
                <a:solidFill>
                  <a:srgbClr val="002060"/>
                </a:solidFill>
                <a:ea typeface="+mj-ea"/>
                <a:cs typeface="Calibri" panose="020F0502020204030204" pitchFamily="34" charset="0"/>
              </a:rPr>
              <a:t>estymacji rynkowych na bazie danych pochodzących od dystrybutorów oraz dostępnych na stronie www.pzh.gov.pl</a:t>
            </a:r>
          </a:p>
        </p:txBody>
      </p:sp>
      <p:graphicFrame>
        <p:nvGraphicFramePr>
          <p:cNvPr id="24" name="Wykres 23">
            <a:extLst>
              <a:ext uri="{FF2B5EF4-FFF2-40B4-BE49-F238E27FC236}">
                <a16:creationId xmlns:a16="http://schemas.microsoft.com/office/drawing/2014/main" id="{B00081B2-5F06-4C78-836F-8B19F7E441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436826"/>
              </p:ext>
            </p:extLst>
          </p:nvPr>
        </p:nvGraphicFramePr>
        <p:xfrm>
          <a:off x="1266492" y="1757338"/>
          <a:ext cx="10545709" cy="4202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pole tekstowe 5">
            <a:extLst>
              <a:ext uri="{FF2B5EF4-FFF2-40B4-BE49-F238E27FC236}">
                <a16:creationId xmlns:a16="http://schemas.microsoft.com/office/drawing/2014/main" id="{F6DD6029-B164-4EB4-996D-2E1979AD7D9D}"/>
              </a:ext>
            </a:extLst>
          </p:cNvPr>
          <p:cNvSpPr txBox="1"/>
          <p:nvPr/>
        </p:nvSpPr>
        <p:spPr>
          <a:xfrm>
            <a:off x="3768423" y="5006146"/>
            <a:ext cx="866870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3,90%</a:t>
            </a:r>
          </a:p>
        </p:txBody>
      </p:sp>
      <p:sp>
        <p:nvSpPr>
          <p:cNvPr id="28" name="pole tekstowe 8">
            <a:extLst>
              <a:ext uri="{FF2B5EF4-FFF2-40B4-BE49-F238E27FC236}">
                <a16:creationId xmlns:a16="http://schemas.microsoft.com/office/drawing/2014/main" id="{E16D5A2D-6FAE-4038-A773-81045ADA5683}"/>
              </a:ext>
            </a:extLst>
          </p:cNvPr>
          <p:cNvSpPr txBox="1"/>
          <p:nvPr/>
        </p:nvSpPr>
        <p:spPr>
          <a:xfrm>
            <a:off x="2127164" y="5014794"/>
            <a:ext cx="866869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3,64%</a:t>
            </a:r>
          </a:p>
        </p:txBody>
      </p:sp>
      <p:sp>
        <p:nvSpPr>
          <p:cNvPr id="29" name="pole tekstowe 19">
            <a:extLst>
              <a:ext uri="{FF2B5EF4-FFF2-40B4-BE49-F238E27FC236}">
                <a16:creationId xmlns:a16="http://schemas.microsoft.com/office/drawing/2014/main" id="{6FCFC91E-BD79-4752-899F-3B62DD6018EC}"/>
              </a:ext>
            </a:extLst>
          </p:cNvPr>
          <p:cNvSpPr txBox="1"/>
          <p:nvPr/>
        </p:nvSpPr>
        <p:spPr>
          <a:xfrm>
            <a:off x="5420908" y="5006145"/>
            <a:ext cx="847515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4,12%</a:t>
            </a:r>
          </a:p>
        </p:txBody>
      </p:sp>
      <p:sp>
        <p:nvSpPr>
          <p:cNvPr id="33" name="pole tekstowe 15">
            <a:extLst>
              <a:ext uri="{FF2B5EF4-FFF2-40B4-BE49-F238E27FC236}">
                <a16:creationId xmlns:a16="http://schemas.microsoft.com/office/drawing/2014/main" id="{6FCFC91E-BD79-4752-899F-3B62DD6018EC}"/>
              </a:ext>
            </a:extLst>
          </p:cNvPr>
          <p:cNvSpPr txBox="1"/>
          <p:nvPr/>
        </p:nvSpPr>
        <p:spPr>
          <a:xfrm>
            <a:off x="8685311" y="4999660"/>
            <a:ext cx="1080161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7,0%</a:t>
            </a:r>
          </a:p>
        </p:txBody>
      </p:sp>
      <p:sp>
        <p:nvSpPr>
          <p:cNvPr id="34" name="pole tekstowe 18">
            <a:extLst>
              <a:ext uri="{FF2B5EF4-FFF2-40B4-BE49-F238E27FC236}">
                <a16:creationId xmlns:a16="http://schemas.microsoft.com/office/drawing/2014/main" id="{9F838D2E-A4A0-4CEC-B056-D7BD2FB956E9}"/>
              </a:ext>
            </a:extLst>
          </p:cNvPr>
          <p:cNvSpPr txBox="1"/>
          <p:nvPr/>
        </p:nvSpPr>
        <p:spPr>
          <a:xfrm>
            <a:off x="7071108" y="5001822"/>
            <a:ext cx="847516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6,01%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FCD7A823-9EDA-5098-9337-4A8136ED0AAF}"/>
              </a:ext>
            </a:extLst>
          </p:cNvPr>
          <p:cNvSpPr/>
          <p:nvPr/>
        </p:nvSpPr>
        <p:spPr>
          <a:xfrm>
            <a:off x="10439909" y="3338623"/>
            <a:ext cx="628584" cy="2200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2 150</a:t>
            </a:r>
          </a:p>
          <a:p>
            <a:pPr algn="ctr"/>
            <a:endParaRPr lang="pl-PL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l-PL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l-PL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l-PL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l-PL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l-PL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l-PL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ole tekstowe 15">
            <a:extLst>
              <a:ext uri="{FF2B5EF4-FFF2-40B4-BE49-F238E27FC236}">
                <a16:creationId xmlns:a16="http://schemas.microsoft.com/office/drawing/2014/main" id="{8900CDF0-51C5-1CA7-2817-A3A4B1E71A7E}"/>
              </a:ext>
            </a:extLst>
          </p:cNvPr>
          <p:cNvSpPr txBox="1"/>
          <p:nvPr/>
        </p:nvSpPr>
        <p:spPr>
          <a:xfrm>
            <a:off x="10244474" y="4998579"/>
            <a:ext cx="1080161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5,5%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576826A-F97F-778C-F46C-7CBACD25DCD0}"/>
              </a:ext>
            </a:extLst>
          </p:cNvPr>
          <p:cNvSpPr txBox="1"/>
          <p:nvPr/>
        </p:nvSpPr>
        <p:spPr>
          <a:xfrm>
            <a:off x="8829892" y="6588785"/>
            <a:ext cx="33621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31.03.2023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085151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iekt 3" hidden="1">
            <a:extLst>
              <a:ext uri="{FF2B5EF4-FFF2-40B4-BE49-F238E27FC236}">
                <a16:creationId xmlns:a16="http://schemas.microsoft.com/office/drawing/2014/main" id="{34F10483-3665-499D-A5B5-0CE926DC106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1" y="1592"/>
          <a:ext cx="1582" cy="1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4" name="Obiekt 3" hidden="1">
                        <a:extLst>
                          <a:ext uri="{FF2B5EF4-FFF2-40B4-BE49-F238E27FC236}">
                            <a16:creationId xmlns:a16="http://schemas.microsoft.com/office/drawing/2014/main" id="{34F10483-3665-499D-A5B5-0CE926DC10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1" y="1592"/>
                        <a:ext cx="1582" cy="1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rostokąt 2" hidden="1">
            <a:extLst>
              <a:ext uri="{FF2B5EF4-FFF2-40B4-BE49-F238E27FC236}">
                <a16:creationId xmlns:a16="http://schemas.microsoft.com/office/drawing/2014/main" id="{9A85DA84-5E9D-4394-96C7-B67F2FC2FAD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112" cy="159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20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7D00004-3AC8-4164-9951-AC42B749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210" y="744415"/>
            <a:ext cx="9642956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wystawionych e-recept oraz wykonanych szczepień przeciw grypie w podmiotach leczniczych oraz aptekach na bazie danych Centrum e-Zdrowia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E7B511AC-CC2F-EFB4-EEF6-BB5875C44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98996"/>
              </p:ext>
            </p:extLst>
          </p:nvPr>
        </p:nvGraphicFramePr>
        <p:xfrm>
          <a:off x="1146313" y="2872740"/>
          <a:ext cx="98993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687">
                  <a:extLst>
                    <a:ext uri="{9D8B030D-6E8A-4147-A177-3AD203B41FA5}">
                      <a16:colId xmlns:a16="http://schemas.microsoft.com/office/drawing/2014/main" val="3406561878"/>
                    </a:ext>
                  </a:extLst>
                </a:gridCol>
                <a:gridCol w="4949687">
                  <a:extLst>
                    <a:ext uri="{9D8B030D-6E8A-4147-A177-3AD203B41FA5}">
                      <a16:colId xmlns:a16="http://schemas.microsoft.com/office/drawing/2014/main" val="52877775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Szczepienia przeciw grypie wykonane w okresie </a:t>
                      </a:r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01.09.2022 — 22.03.2023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13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dirty="0"/>
                        <a:t>w podmiotach leczniczych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/>
                        <a:t>W aptekach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707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632 798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126 671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143829"/>
                  </a:ext>
                </a:extLst>
              </a:tr>
            </a:tbl>
          </a:graphicData>
        </a:graphic>
      </p:graphicFrame>
      <p:graphicFrame>
        <p:nvGraphicFramePr>
          <p:cNvPr id="8" name="Tabela 5">
            <a:extLst>
              <a:ext uri="{FF2B5EF4-FFF2-40B4-BE49-F238E27FC236}">
                <a16:creationId xmlns:a16="http://schemas.microsoft.com/office/drawing/2014/main" id="{DAA65AC2-6865-C982-3DF7-C85D31CFE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806564"/>
              </p:ext>
            </p:extLst>
          </p:nvPr>
        </p:nvGraphicFramePr>
        <p:xfrm>
          <a:off x="1146313" y="4427578"/>
          <a:ext cx="989937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9374">
                  <a:extLst>
                    <a:ext uri="{9D8B030D-6E8A-4147-A177-3AD203B41FA5}">
                      <a16:colId xmlns:a16="http://schemas.microsoft.com/office/drawing/2014/main" val="3406561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Liczba wystawionych e-recept na szczepionki przeciw grypie w okresie </a:t>
                      </a:r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01.09.2022 — 22.03.2023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13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1 350 644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143829"/>
                  </a:ext>
                </a:extLst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10112584" y="6608178"/>
            <a:ext cx="20794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31.03.2023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306969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iekt 3" hidden="1">
            <a:extLst>
              <a:ext uri="{FF2B5EF4-FFF2-40B4-BE49-F238E27FC236}">
                <a16:creationId xmlns:a16="http://schemas.microsoft.com/office/drawing/2014/main" id="{34F10483-3665-499D-A5B5-0CE926DC106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2" y="24063"/>
          <a:ext cx="1582" cy="1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4" name="Obiekt 3" hidden="1">
                        <a:extLst>
                          <a:ext uri="{FF2B5EF4-FFF2-40B4-BE49-F238E27FC236}">
                            <a16:creationId xmlns:a16="http://schemas.microsoft.com/office/drawing/2014/main" id="{34F10483-3665-499D-A5B5-0CE926DC10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2" y="24063"/>
                        <a:ext cx="1582" cy="1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rostokąt 2" hidden="1">
            <a:extLst>
              <a:ext uri="{FF2B5EF4-FFF2-40B4-BE49-F238E27FC236}">
                <a16:creationId xmlns:a16="http://schemas.microsoft.com/office/drawing/2014/main" id="{9A85DA84-5E9D-4394-96C7-B67F2FC2FAD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22481"/>
            <a:ext cx="158112" cy="15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1992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7D00004-3AC8-4164-9951-AC42B749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227" y="511876"/>
            <a:ext cx="9172420" cy="1135507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Średnie poziomy zaszczepienia populacji w poszczególnych grupach wiekowych </a:t>
            </a:r>
            <a:r>
              <a:rPr lang="pl-PL" sz="24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sezonach 2011/12-2021/22</a:t>
            </a:r>
            <a:b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52290" y="6189328"/>
            <a:ext cx="115644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>
                <a:solidFill>
                  <a:srgbClr val="002060"/>
                </a:solidFill>
                <a:cs typeface="Calibri" panose="020F0502020204030204" pitchFamily="34" charset="0"/>
              </a:rPr>
              <a:t>Na</a:t>
            </a:r>
            <a:r>
              <a:rPr lang="pl-PL" sz="1600" dirty="0"/>
              <a:t> </a:t>
            </a:r>
            <a:r>
              <a:rPr lang="pl-PL" sz="1600" b="1" dirty="0">
                <a:solidFill>
                  <a:srgbClr val="002060"/>
                </a:solidFill>
                <a:cs typeface="Calibri" panose="020F0502020204030204" pitchFamily="34" charset="0"/>
              </a:rPr>
              <a:t>podstawie estymacji rynkowych na bazie danych pochodzących od dystrybutorów oraz dostępnych na stronie www.pzh.gov.pl</a:t>
            </a:r>
            <a:endParaRPr lang="pl-PL" sz="1600" dirty="0"/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2DE704C6-2D7B-4B4E-80EB-51652044A4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337172"/>
              </p:ext>
            </p:extLst>
          </p:nvPr>
        </p:nvGraphicFramePr>
        <p:xfrm>
          <a:off x="1823856" y="1170096"/>
          <a:ext cx="9801161" cy="5019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Prostokąt 5"/>
          <p:cNvSpPr/>
          <p:nvPr/>
        </p:nvSpPr>
        <p:spPr>
          <a:xfrm>
            <a:off x="10112584" y="6571968"/>
            <a:ext cx="20794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31.03.2023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7753792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npKTB787xVOqfWVGx6xB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npKTB787xVOqfWVGx6xB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npKTB787xVOqfWVGx6xBw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16317</TotalTime>
  <Words>684</Words>
  <Application>Microsoft Office PowerPoint</Application>
  <PresentationFormat>Panoramiczny</PresentationFormat>
  <Paragraphs>214</Paragraphs>
  <Slides>8</Slides>
  <Notes>3</Notes>
  <HiddenSlides>0</HiddenSlides>
  <MMClips>0</MMClips>
  <ScaleCrop>false</ScaleCrop>
  <HeadingPairs>
    <vt:vector size="8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Motyw pakietu Office</vt:lpstr>
      <vt:lpstr>think-cell Slide</vt:lpstr>
      <vt:lpstr>Prezentacja programu PowerPoint</vt:lpstr>
      <vt:lpstr>Zachorowania i podejrzenia zachorowań na grypę wg tygodniowych meldunków w sezonie 2022/23 w grupach wiekowych (www.pzh.gov.pl)</vt:lpstr>
      <vt:lpstr>Prezentacja programu PowerPoint</vt:lpstr>
      <vt:lpstr>Prezentacja programu PowerPoint</vt:lpstr>
      <vt:lpstr>Prezentacja programu PowerPoint</vt:lpstr>
      <vt:lpstr>Szacunkowe liczby dawek szczepionek przeciw grypie sprzedanych na rynku polskim w sezonach 2017/2018 – 2022/2023  oraz poziom wyszczepialności przeciw grypie populacji polskiej</vt:lpstr>
      <vt:lpstr>Liczba wystawionych e-recept oraz wykonanych szczepień przeciw grypie w podmiotach leczniczych oraz aptekach na bazie danych Centrum e-Zdrowia</vt:lpstr>
      <vt:lpstr>Średnie poziomy zaszczepienia populacji w poszczególnych grupach wiekowych w sezonach 2011/12-2021/22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Wlaś</dc:creator>
  <cp:lastModifiedBy>Justyna Czubak</cp:lastModifiedBy>
  <cp:revision>882</cp:revision>
  <cp:lastPrinted>2018-01-02T15:00:40Z</cp:lastPrinted>
  <dcterms:created xsi:type="dcterms:W3CDTF">2015-01-12T08:52:16Z</dcterms:created>
  <dcterms:modified xsi:type="dcterms:W3CDTF">2023-04-25T14:56:12Z</dcterms:modified>
</cp:coreProperties>
</file>